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3" r:id="rId3"/>
    <p:sldId id="257" r:id="rId4"/>
    <p:sldId id="258" r:id="rId5"/>
    <p:sldId id="259" r:id="rId6"/>
    <p:sldId id="260" r:id="rId7"/>
    <p:sldId id="299" r:id="rId8"/>
    <p:sldId id="308" r:id="rId9"/>
    <p:sldId id="309" r:id="rId10"/>
    <p:sldId id="279" r:id="rId11"/>
    <p:sldId id="298" r:id="rId12"/>
    <p:sldId id="265" r:id="rId13"/>
    <p:sldId id="274" r:id="rId14"/>
    <p:sldId id="272" r:id="rId15"/>
    <p:sldId id="276" r:id="rId16"/>
    <p:sldId id="305" r:id="rId17"/>
    <p:sldId id="306" r:id="rId18"/>
    <p:sldId id="307" r:id="rId19"/>
    <p:sldId id="281" r:id="rId20"/>
    <p:sldId id="282" r:id="rId21"/>
    <p:sldId id="293" r:id="rId22"/>
    <p:sldId id="294" r:id="rId23"/>
    <p:sldId id="283" r:id="rId24"/>
    <p:sldId id="284" r:id="rId25"/>
    <p:sldId id="285" r:id="rId26"/>
    <p:sldId id="286" r:id="rId27"/>
    <p:sldId id="287" r:id="rId28"/>
    <p:sldId id="301" r:id="rId29"/>
    <p:sldId id="302" r:id="rId30"/>
    <p:sldId id="303" r:id="rId31"/>
    <p:sldId id="304" r:id="rId32"/>
    <p:sldId id="289" r:id="rId33"/>
    <p:sldId id="295" r:id="rId34"/>
    <p:sldId id="296" r:id="rId35"/>
    <p:sldId id="300" r:id="rId36"/>
    <p:sldId id="261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324F-BEC6-4446-8534-5EF37ABCA722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CE7DE-43FF-4353-8E24-9B4EBCE9F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CE7DE-43FF-4353-8E24-9B4EBCE9F5F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</a:rPr>
              <a:t>&lt;</a:t>
            </a:r>
            <a:r>
              <a:rPr lang="ru-RU" sz="6000" dirty="0" smtClean="0">
                <a:effectLst>
                  <a:reflection blurRad="6350" stA="55000" endA="300" endPos="45500" dir="5400000" sy="-100000" algn="bl" rotWithShape="0"/>
                </a:effectLst>
              </a:rPr>
              <a:t>Подводные камни </a:t>
            </a:r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</a:rPr>
              <a:t>C#&gt;</a:t>
            </a:r>
            <a:endParaRPr lang="en-US" sz="6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Гайдар Магдануров</a:t>
            </a:r>
          </a:p>
          <a:p>
            <a:r>
              <a:rPr lang="en-US" dirty="0" smtClean="0"/>
              <a:t>Microsoft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– не я?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7086600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float x;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</a:t>
            </a:r>
            <a:r>
              <a:rPr lang="en-US" sz="2400" dirty="0" smtClean="0">
                <a:solidFill>
                  <a:schemeClr val="bg1"/>
                </a:solidFill>
              </a:rPr>
              <a:t>(x == x)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819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Как это может быть?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1371600"/>
            <a:ext cx="1981200" cy="762000"/>
          </a:xfrm>
          <a:prstGeom prst="wedgeRoundRectCallout">
            <a:avLst>
              <a:gd name="adj1" fmla="val -144440"/>
              <a:gd name="adj2" fmla="val 290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Выводит </a:t>
            </a:r>
            <a:r>
              <a:rPr lang="en-US" sz="2400" dirty="0" smtClean="0"/>
              <a:t>False.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764340"/>
            <a:ext cx="70866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// </a:t>
            </a:r>
            <a:r>
              <a:rPr lang="ru-RU" sz="2400" dirty="0" smtClean="0">
                <a:solidFill>
                  <a:schemeClr val="bg1"/>
                </a:solidFill>
              </a:rPr>
              <a:t>Особенности </a:t>
            </a:r>
            <a:r>
              <a:rPr lang="en-US" sz="2400" dirty="0" smtClean="0">
                <a:solidFill>
                  <a:schemeClr val="bg1"/>
                </a:solidFill>
              </a:rPr>
              <a:t>float </a:t>
            </a:r>
            <a:r>
              <a:rPr lang="en-US" sz="2400" dirty="0" err="1" smtClean="0">
                <a:solidFill>
                  <a:schemeClr val="bg1"/>
                </a:solidFill>
              </a:rPr>
              <a:t>NaN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float x = </a:t>
            </a:r>
            <a:r>
              <a:rPr lang="en-US" sz="2400" b="1" dirty="0" err="1" smtClean="0">
                <a:solidFill>
                  <a:schemeClr val="bg1"/>
                </a:solidFill>
              </a:rPr>
              <a:t>float.NaN</a:t>
            </a:r>
            <a:r>
              <a:rPr lang="en-US" sz="2400" b="1" dirty="0" smtClean="0">
                <a:solidFill>
                  <a:schemeClr val="bg1"/>
                </a:solidFill>
              </a:rPr>
              <a:t>;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 или не он, вот в чем вопрос…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7086600" cy="193899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public static void Main()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Test t = new Test();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t.Equals</a:t>
            </a:r>
            <a:r>
              <a:rPr lang="en-US" sz="2400" dirty="0" smtClean="0">
                <a:solidFill>
                  <a:schemeClr val="bg1"/>
                </a:solidFill>
              </a:rPr>
              <a:t>(t));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7338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Метод </a:t>
            </a:r>
            <a:r>
              <a:rPr lang="en-US" sz="3200" dirty="0" smtClean="0">
                <a:solidFill>
                  <a:schemeClr val="bg1"/>
                </a:solidFill>
              </a:rPr>
              <a:t>Equals</a:t>
            </a:r>
            <a:r>
              <a:rPr lang="ru-RU" sz="3200" dirty="0" smtClean="0">
                <a:solidFill>
                  <a:schemeClr val="bg1"/>
                </a:solidFill>
              </a:rPr>
              <a:t>, наследуемый от </a:t>
            </a:r>
            <a:r>
              <a:rPr lang="en-US" sz="3200" dirty="0" smtClean="0">
                <a:solidFill>
                  <a:schemeClr val="bg1"/>
                </a:solidFill>
              </a:rPr>
              <a:t>Object</a:t>
            </a:r>
            <a:r>
              <a:rPr lang="ru-RU" sz="3200" dirty="0" smtClean="0">
                <a:solidFill>
                  <a:schemeClr val="bg1"/>
                </a:solidFill>
              </a:rPr>
              <a:t>, сравнивает ссылки. А тут, что за дела?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1371600"/>
            <a:ext cx="1981200" cy="762000"/>
          </a:xfrm>
          <a:prstGeom prst="wedgeRoundRectCallout">
            <a:avLst>
              <a:gd name="adj1" fmla="val -95517"/>
              <a:gd name="adj2" fmla="val 84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Выводит </a:t>
            </a:r>
            <a:r>
              <a:rPr lang="en-US" sz="2400" dirty="0" smtClean="0"/>
              <a:t>False.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983540"/>
            <a:ext cx="70866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public class Test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b="1" dirty="0" smtClean="0">
                <a:solidFill>
                  <a:schemeClr val="bg1"/>
                </a:solidFill>
              </a:rPr>
              <a:t>public </a:t>
            </a:r>
            <a:r>
              <a:rPr lang="en-US" sz="2400" b="1" dirty="0" err="1" smtClean="0">
                <a:solidFill>
                  <a:schemeClr val="bg1"/>
                </a:solidFill>
              </a:rPr>
              <a:t>bool</a:t>
            </a:r>
            <a:r>
              <a:rPr lang="en-US" sz="2400" b="1" dirty="0" smtClean="0">
                <a:solidFill>
                  <a:schemeClr val="bg1"/>
                </a:solidFill>
              </a:rPr>
              <a:t> Equals(Test t) { return false;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25012"/>
            <a:ext cx="7086600" cy="30469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static void Main(string[] </a:t>
            </a:r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smtClean="0">
                <a:solidFill>
                  <a:schemeClr val="bg1"/>
                </a:solidFill>
              </a:rPr>
              <a:t>char a = 'a';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b = 0;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(true ? a : b);   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}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15000" y="3886200"/>
            <a:ext cx="1447800" cy="609600"/>
          </a:xfrm>
          <a:prstGeom prst="wedgeRoundRectCallout">
            <a:avLst>
              <a:gd name="adj1" fmla="val -48393"/>
              <a:gd name="adj2" fmla="val -85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97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66800" y="49530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Типы операндов не совпадают и компилятор приводит оба типа к общему совместимому </a:t>
            </a:r>
            <a:r>
              <a:rPr lang="en-US" sz="3200" dirty="0" smtClean="0">
                <a:solidFill>
                  <a:schemeClr val="bg1"/>
                </a:solidFill>
              </a:rPr>
              <a:t>Int32.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7359"/>
            <a:ext cx="914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Тернарный условный оператор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Условный оператор в интересных условиях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8412"/>
            <a:ext cx="83820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NameValueCollection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col</a:t>
            </a:r>
            <a:r>
              <a:rPr lang="en-US" sz="2400" dirty="0" smtClean="0">
                <a:solidFill>
                  <a:schemeClr val="bg1"/>
                </a:solidFill>
              </a:rPr>
              <a:t> = new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NameValueCollection</a:t>
            </a:r>
            <a:r>
              <a:rPr lang="en-US" sz="2400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      </a:t>
            </a:r>
            <a:r>
              <a:rPr lang="en-US" sz="2400" b="1" dirty="0" smtClean="0">
                <a:solidFill>
                  <a:schemeClr val="bg1"/>
                </a:solidFill>
              </a:rPr>
              <a:t>"</a:t>
            </a:r>
            <a:r>
              <a:rPr lang="ru-RU" sz="2400" b="1" dirty="0" smtClean="0">
                <a:solidFill>
                  <a:schemeClr val="bg1"/>
                </a:solidFill>
              </a:rPr>
              <a:t>Элемент </a:t>
            </a:r>
            <a:r>
              <a:rPr lang="en-US" sz="2400" b="1" dirty="0" smtClean="0">
                <a:solidFill>
                  <a:schemeClr val="bg1"/>
                </a:solidFill>
              </a:rPr>
              <a:t>test " + </a:t>
            </a:r>
            <a:r>
              <a:rPr lang="en-US" sz="2400" b="1" dirty="0" err="1" smtClean="0">
                <a:solidFill>
                  <a:schemeClr val="bg1"/>
                </a:solidFill>
              </a:rPr>
              <a:t>col</a:t>
            </a:r>
            <a:r>
              <a:rPr lang="en-US" sz="2400" b="1" dirty="0" smtClean="0">
                <a:solidFill>
                  <a:schemeClr val="bg1"/>
                </a:solidFill>
              </a:rPr>
              <a:t>["test"] != null ? "</a:t>
            </a:r>
            <a:r>
              <a:rPr lang="ru-RU" sz="2400" b="1" dirty="0" smtClean="0">
                <a:solidFill>
                  <a:schemeClr val="bg1"/>
                </a:solidFill>
              </a:rPr>
              <a:t>Существует!" :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             "Не существует!");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3581400"/>
            <a:ext cx="2133600" cy="762000"/>
          </a:xfrm>
          <a:prstGeom prst="wedgeRoundRectCallout">
            <a:avLst>
              <a:gd name="adj1" fmla="val -48393"/>
              <a:gd name="adj2" fmla="val -85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Существует!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" y="452634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Сначала работает оператор +, после этого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сравнивается с </a:t>
            </a:r>
            <a:r>
              <a:rPr lang="en-US" sz="3200" dirty="0" smtClean="0">
                <a:solidFill>
                  <a:schemeClr val="bg1"/>
                </a:solidFill>
              </a:rPr>
              <a:t>null </a:t>
            </a:r>
            <a:r>
              <a:rPr lang="ru-RU" sz="3200" dirty="0" smtClean="0">
                <a:solidFill>
                  <a:schemeClr val="bg1"/>
                </a:solidFill>
              </a:rPr>
              <a:t>строка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«Это </a:t>
            </a:r>
            <a:r>
              <a:rPr lang="en-US" sz="3200" dirty="0" smtClean="0">
                <a:solidFill>
                  <a:schemeClr val="bg1"/>
                </a:solidFill>
              </a:rPr>
              <a:t>test</a:t>
            </a:r>
            <a:r>
              <a:rPr lang="ru-RU" sz="3200" dirty="0" smtClean="0">
                <a:solidFill>
                  <a:schemeClr val="bg1"/>
                </a:solidFill>
              </a:rPr>
              <a:t>».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Конкатенируя конкатенируй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058412"/>
            <a:ext cx="70866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it-IT" sz="2400" dirty="0" smtClean="0">
                <a:solidFill>
                  <a:schemeClr val="bg1"/>
                </a:solidFill>
              </a:rPr>
              <a:t>Console.WriteLine("A" + "B" + "C");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        Console.WriteLine('A' + 'B' + 'C');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77000" y="2438400"/>
            <a:ext cx="1524000" cy="762000"/>
          </a:xfrm>
          <a:prstGeom prst="wedgeRoundRectCallout">
            <a:avLst>
              <a:gd name="adj1" fmla="val -96993"/>
              <a:gd name="adj2" fmla="val 27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</a:p>
          <a:p>
            <a:pPr algn="ctr"/>
            <a:r>
              <a:rPr lang="en-US" sz="2400" dirty="0" smtClean="0"/>
              <a:t>198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66800" y="452634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Оператор «+» не определен для </a:t>
            </a:r>
            <a:r>
              <a:rPr lang="en-US" sz="3200" dirty="0" smtClean="0">
                <a:solidFill>
                  <a:schemeClr val="bg1"/>
                </a:solidFill>
              </a:rPr>
              <a:t>char</a:t>
            </a:r>
            <a:r>
              <a:rPr lang="ru-RU" sz="3200" dirty="0" smtClean="0">
                <a:solidFill>
                  <a:schemeClr val="bg1"/>
                </a:solidFill>
              </a:rPr>
              <a:t>, поэтому выполняется приведение к </a:t>
            </a:r>
            <a:r>
              <a:rPr lang="en-US" sz="3200" dirty="0" smtClean="0">
                <a:solidFill>
                  <a:schemeClr val="bg1"/>
                </a:solidFill>
              </a:rPr>
              <a:t>Int32.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Циклическая инициализация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371600"/>
            <a:ext cx="7086600" cy="30469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public class A { </a:t>
            </a:r>
            <a:r>
              <a:rPr lang="en-US" sz="2400" b="1" dirty="0" smtClean="0">
                <a:solidFill>
                  <a:schemeClr val="bg1"/>
                </a:solidFill>
              </a:rPr>
              <a:t>public static </a:t>
            </a:r>
            <a:r>
              <a:rPr lang="en-US" sz="2400" b="1" dirty="0" err="1" smtClean="0">
                <a:solidFill>
                  <a:schemeClr val="bg1"/>
                </a:solidFill>
              </a:rPr>
              <a:t>int</a:t>
            </a:r>
            <a:r>
              <a:rPr lang="en-US" sz="2400" b="1" dirty="0" smtClean="0">
                <a:solidFill>
                  <a:schemeClr val="bg1"/>
                </a:solidFill>
              </a:rPr>
              <a:t> x = </a:t>
            </a:r>
            <a:r>
              <a:rPr lang="en-US" sz="2400" b="1" dirty="0" err="1" smtClean="0">
                <a:solidFill>
                  <a:schemeClr val="bg1"/>
                </a:solidFill>
              </a:rPr>
              <a:t>B.y</a:t>
            </a:r>
            <a:r>
              <a:rPr lang="en-US" sz="2400" b="1" dirty="0" smtClean="0">
                <a:solidFill>
                  <a:schemeClr val="bg1"/>
                </a:solidFill>
              </a:rPr>
              <a:t> + 1; </a:t>
            </a:r>
            <a:r>
              <a:rPr lang="en-US" sz="2400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public class B { </a:t>
            </a:r>
            <a:r>
              <a:rPr lang="en-US" sz="2400" b="1" dirty="0" smtClean="0">
                <a:solidFill>
                  <a:schemeClr val="bg1"/>
                </a:solidFill>
              </a:rPr>
              <a:t>public static </a:t>
            </a:r>
            <a:r>
              <a:rPr lang="en-US" sz="2400" b="1" dirty="0" err="1" smtClean="0">
                <a:solidFill>
                  <a:schemeClr val="bg1"/>
                </a:solidFill>
              </a:rPr>
              <a:t>int</a:t>
            </a:r>
            <a:r>
              <a:rPr lang="en-US" sz="2400" b="1" dirty="0" smtClean="0">
                <a:solidFill>
                  <a:schemeClr val="bg1"/>
                </a:solidFill>
              </a:rPr>
              <a:t> y = </a:t>
            </a:r>
            <a:r>
              <a:rPr lang="en-US" sz="2400" b="1" dirty="0" err="1" smtClean="0">
                <a:solidFill>
                  <a:schemeClr val="bg1"/>
                </a:solidFill>
              </a:rPr>
              <a:t>A.x</a:t>
            </a:r>
            <a:r>
              <a:rPr lang="en-US" sz="2400" b="1" dirty="0" smtClean="0">
                <a:solidFill>
                  <a:schemeClr val="bg1"/>
                </a:solidFill>
              </a:rPr>
              <a:t> + 1; </a:t>
            </a:r>
            <a:r>
              <a:rPr lang="en-US" sz="2400" dirty="0" smtClean="0">
                <a:solidFill>
                  <a:schemeClr val="bg1"/>
                </a:solidFill>
              </a:rPr>
              <a:t>}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static void Main(string[] </a:t>
            </a:r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</a:t>
            </a:r>
            <a:r>
              <a:rPr lang="en-US" sz="2400" dirty="0" err="1" smtClean="0">
                <a:solidFill>
                  <a:schemeClr val="bg1"/>
                </a:solidFill>
              </a:rPr>
              <a:t>A.x</a:t>
            </a:r>
            <a:r>
              <a:rPr lang="en-US" sz="2400" dirty="0" smtClean="0">
                <a:solidFill>
                  <a:schemeClr val="bg1"/>
                </a:solidFill>
              </a:rPr>
              <a:t> = " + </a:t>
            </a:r>
            <a:r>
              <a:rPr lang="en-US" sz="2400" dirty="0" err="1" smtClean="0">
                <a:solidFill>
                  <a:schemeClr val="bg1"/>
                </a:solidFill>
              </a:rPr>
              <a:t>A.x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</a:t>
            </a:r>
            <a:r>
              <a:rPr lang="en-US" sz="2400" dirty="0" err="1" smtClean="0">
                <a:solidFill>
                  <a:schemeClr val="bg1"/>
                </a:solidFill>
              </a:rPr>
              <a:t>B.y</a:t>
            </a:r>
            <a:r>
              <a:rPr lang="en-US" sz="2400" dirty="0" smtClean="0">
                <a:solidFill>
                  <a:schemeClr val="bg1"/>
                </a:solidFill>
              </a:rPr>
              <a:t> = " + </a:t>
            </a:r>
            <a:r>
              <a:rPr lang="en-US" sz="2400" dirty="0" err="1" smtClean="0">
                <a:solidFill>
                  <a:schemeClr val="bg1"/>
                </a:solidFill>
              </a:rPr>
              <a:t>B.y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526340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Вызывается конструктор </a:t>
            </a:r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ru-RU" sz="3200" dirty="0" smtClean="0">
                <a:solidFill>
                  <a:schemeClr val="bg1"/>
                </a:solidFill>
              </a:rPr>
              <a:t>, затем конструктор </a:t>
            </a:r>
            <a:r>
              <a:rPr lang="en-US" sz="3200" dirty="0" smtClean="0">
                <a:solidFill>
                  <a:schemeClr val="bg1"/>
                </a:solidFill>
              </a:rPr>
              <a:t>B</a:t>
            </a:r>
            <a:r>
              <a:rPr lang="ru-RU" sz="3200" dirty="0" smtClean="0">
                <a:solidFill>
                  <a:schemeClr val="bg1"/>
                </a:solidFill>
              </a:rPr>
              <a:t>, но т.к. не определено значение </a:t>
            </a:r>
            <a:r>
              <a:rPr lang="en-US" sz="3200" dirty="0" err="1" smtClean="0">
                <a:solidFill>
                  <a:schemeClr val="bg1"/>
                </a:solidFill>
              </a:rPr>
              <a:t>A.x</a:t>
            </a:r>
            <a:r>
              <a:rPr lang="ru-RU" sz="3200" dirty="0" smtClean="0">
                <a:solidFill>
                  <a:schemeClr val="bg1"/>
                </a:solidFill>
              </a:rPr>
              <a:t>, то для используется 0 в конструкторе </a:t>
            </a:r>
            <a:r>
              <a:rPr lang="en-US" sz="3200" dirty="0" smtClean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2514600"/>
            <a:ext cx="1676400" cy="762000"/>
          </a:xfrm>
          <a:prstGeom prst="wedgeRoundRectCallout">
            <a:avLst>
              <a:gd name="adj1" fmla="val -81393"/>
              <a:gd name="adj2" fmla="val 94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A.x</a:t>
            </a:r>
            <a:r>
              <a:rPr lang="en-US" sz="2400" dirty="0" smtClean="0"/>
              <a:t> = 2</a:t>
            </a:r>
          </a:p>
          <a:p>
            <a:pPr algn="ctr"/>
            <a:r>
              <a:rPr lang="en-US" sz="2400" dirty="0" err="1" smtClean="0"/>
              <a:t>B.y</a:t>
            </a:r>
            <a:r>
              <a:rPr lang="en-US" sz="2400" dirty="0" smtClean="0"/>
              <a:t> = 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Инкремент инкременту волк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01676"/>
            <a:ext cx="7086600" cy="23083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n-NO" sz="2400" dirty="0" smtClean="0">
                <a:solidFill>
                  <a:schemeClr val="bg1"/>
                </a:solidFill>
              </a:rPr>
              <a:t> int j = 0;</a:t>
            </a:r>
          </a:p>
          <a:p>
            <a:endParaRPr lang="nn-NO" sz="2400" dirty="0" smtClean="0">
              <a:solidFill>
                <a:schemeClr val="bg1"/>
              </a:solidFill>
            </a:endParaRPr>
          </a:p>
          <a:p>
            <a:r>
              <a:rPr lang="nn-NO" sz="2400" dirty="0" smtClean="0">
                <a:solidFill>
                  <a:schemeClr val="bg1"/>
                </a:solidFill>
              </a:rPr>
              <a:t>        for (int i = 0; i &lt; 10; i++)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nn-NO" sz="2400" dirty="0" smtClean="0">
                <a:solidFill>
                  <a:schemeClr val="bg1"/>
                </a:solidFill>
              </a:rPr>
              <a:t>j = j++;</a:t>
            </a:r>
          </a:p>
          <a:p>
            <a:endParaRPr lang="nn-NO" sz="2400" dirty="0" smtClean="0">
              <a:solidFill>
                <a:schemeClr val="bg1"/>
              </a:solidFill>
            </a:endParaRPr>
          </a:p>
          <a:p>
            <a:r>
              <a:rPr lang="nn-NO" sz="2400" dirty="0" smtClean="0">
                <a:solidFill>
                  <a:schemeClr val="bg1"/>
                </a:solidFill>
              </a:rPr>
              <a:t>        Console.WriteLine(j);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110097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Оператор ++ возвращает значение до инкрементации, поэтому </a:t>
            </a:r>
            <a:r>
              <a:rPr lang="en-US" sz="3200" dirty="0" smtClean="0">
                <a:solidFill>
                  <a:schemeClr val="bg1"/>
                </a:solidFill>
              </a:rPr>
              <a:t>j </a:t>
            </a:r>
            <a:r>
              <a:rPr lang="ru-RU" sz="3200" dirty="0" smtClean="0">
                <a:solidFill>
                  <a:schemeClr val="bg1"/>
                </a:solidFill>
              </a:rPr>
              <a:t>сохраняет исходное значение.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57800" y="2057400"/>
            <a:ext cx="1676400" cy="762000"/>
          </a:xfrm>
          <a:prstGeom prst="wedgeRoundRectCallout">
            <a:avLst>
              <a:gd name="adj1" fmla="val -102666"/>
              <a:gd name="adj2" fmla="val 148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пределе возможностей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01676"/>
            <a:ext cx="7086600" cy="30469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end = </a:t>
            </a:r>
            <a:r>
              <a:rPr lang="en-US" sz="2400" dirty="0" err="1" smtClean="0">
                <a:solidFill>
                  <a:schemeClr val="bg1"/>
                </a:solidFill>
              </a:rPr>
              <a:t>int.MaxValue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begin = end - 100;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counter = 0;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for (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= begin;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&lt;= end;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++)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counter++;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(counter);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8768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Все переменные типа </a:t>
            </a:r>
            <a:r>
              <a:rPr lang="en-US" sz="3200" dirty="0" smtClean="0">
                <a:solidFill>
                  <a:schemeClr val="bg1"/>
                </a:solidFill>
              </a:rPr>
              <a:t>Int32 </a:t>
            </a:r>
            <a:r>
              <a:rPr lang="ru-RU" sz="3200" dirty="0" smtClean="0">
                <a:solidFill>
                  <a:schemeClr val="bg1"/>
                </a:solidFill>
              </a:rPr>
              <a:t>меньше или равны </a:t>
            </a:r>
            <a:r>
              <a:rPr lang="en-US" sz="3200" dirty="0" smtClean="0">
                <a:solidFill>
                  <a:schemeClr val="bg1"/>
                </a:solidFill>
              </a:rPr>
              <a:t>Int32.MaxValue.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553200" y="2362200"/>
            <a:ext cx="2209800" cy="762000"/>
          </a:xfrm>
          <a:prstGeom prst="wedgeRoundRectCallout">
            <a:avLst>
              <a:gd name="adj1" fmla="val -99957"/>
              <a:gd name="adj2" fmla="val 63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Бесконечный цикл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Большие числа, большие проблемы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01676"/>
            <a:ext cx="7086600" cy="2677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</a:rPr>
              <a:t>float begin = 1000000000;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counter = 0;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for (float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= begin;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&lt; (begin + 10);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++)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counter++;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(counter);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343400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Для таких больших значений </a:t>
            </a:r>
            <a:r>
              <a:rPr lang="en-US" sz="3200" dirty="0" smtClean="0">
                <a:solidFill>
                  <a:schemeClr val="bg1"/>
                </a:solidFill>
              </a:rPr>
              <a:t>float </a:t>
            </a:r>
            <a:r>
              <a:rPr lang="ru-RU" sz="3200" dirty="0" smtClean="0">
                <a:solidFill>
                  <a:schemeClr val="bg1"/>
                </a:solidFill>
              </a:rPr>
              <a:t>нет разницы между </a:t>
            </a:r>
            <a:r>
              <a:rPr lang="en-US" sz="3200" dirty="0" smtClean="0">
                <a:solidFill>
                  <a:schemeClr val="bg1"/>
                </a:solidFill>
              </a:rPr>
              <a:t>begin </a:t>
            </a: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en-US" sz="3200" dirty="0" smtClean="0">
                <a:solidFill>
                  <a:schemeClr val="bg1"/>
                </a:solidFill>
              </a:rPr>
              <a:t>begin + 10</a:t>
            </a:r>
            <a:r>
              <a:rPr lang="ru-RU" sz="3200" dirty="0" smtClean="0">
                <a:solidFill>
                  <a:schemeClr val="bg1"/>
                </a:solidFill>
              </a:rPr>
              <a:t>, но компилятор что-то подозревает.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Использовать </a:t>
            </a:r>
            <a:r>
              <a:rPr lang="en-US" sz="3200" dirty="0" err="1" smtClean="0">
                <a:solidFill>
                  <a:schemeClr val="bg1"/>
                </a:solidFill>
              </a:rPr>
              <a:t>int</a:t>
            </a:r>
            <a:r>
              <a:rPr lang="en-US" sz="3200" dirty="0" smtClean="0">
                <a:solidFill>
                  <a:schemeClr val="bg1"/>
                </a:solidFill>
              </a:rPr>
              <a:t>/long </a:t>
            </a:r>
            <a:r>
              <a:rPr lang="ru-RU" sz="3200" dirty="0" smtClean="0">
                <a:solidFill>
                  <a:schemeClr val="bg1"/>
                </a:solidFill>
              </a:rPr>
              <a:t>счетчик цикла.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3276600"/>
            <a:ext cx="2209800" cy="762000"/>
          </a:xfrm>
          <a:prstGeom prst="wedgeRoundRectCallout">
            <a:avLst>
              <a:gd name="adj1" fmla="val -147957"/>
              <a:gd name="adj2" fmla="val -72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Бесконечный цикл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компилятору милее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2612"/>
            <a:ext cx="8534400" cy="30469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class A { public void Test(</a:t>
            </a:r>
            <a:r>
              <a:rPr lang="en-US" sz="2400" b="1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n)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("A"); }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class B : A { public void Test(</a:t>
            </a:r>
            <a:r>
              <a:rPr lang="en-US" sz="2400" b="1" dirty="0" smtClean="0">
                <a:solidFill>
                  <a:schemeClr val="bg1"/>
                </a:solidFill>
              </a:rPr>
              <a:t>double</a:t>
            </a:r>
            <a:r>
              <a:rPr lang="en-US" sz="2400" dirty="0" smtClean="0">
                <a:solidFill>
                  <a:schemeClr val="bg1"/>
                </a:solidFill>
              </a:rPr>
              <a:t> n)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("B"); }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static void Main(string[] </a:t>
            </a:r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B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 = new B();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</a:rPr>
              <a:t>b.Test</a:t>
            </a:r>
            <a:r>
              <a:rPr lang="en-US" sz="2400" dirty="0" smtClean="0">
                <a:solidFill>
                  <a:schemeClr val="bg1"/>
                </a:solidFill>
              </a:rPr>
              <a:t>(5);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567297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Приоритет отдается методу класса, по типу ссылки, если в нем определен метод с типами аргументов позволяющих выполнить преобразование без потерь.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57800" y="2971800"/>
            <a:ext cx="1066800" cy="762000"/>
          </a:xfrm>
          <a:prstGeom prst="wedgeRoundRectCallout">
            <a:avLst>
              <a:gd name="adj1" fmla="val -306121"/>
              <a:gd name="adj2" fmla="val 16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gaidarma\Pictures\Artwork\Artwork_Imagery\Brand Photos\Scenarios\FY07 Brand - Moments - vacation fun\Play child hula hoop smiling outside casual playing.png"/>
          <p:cNvPicPr>
            <a:picLocks noChangeAspect="1" noChangeArrowheads="1"/>
          </p:cNvPicPr>
          <p:nvPr/>
        </p:nvPicPr>
        <p:blipFill>
          <a:blip r:embed="rId2"/>
          <a:srcRect l="1136"/>
          <a:stretch>
            <a:fillRect/>
          </a:stretch>
        </p:blipFill>
        <p:spPr bwMode="auto">
          <a:xfrm>
            <a:off x="1295400" y="908812"/>
            <a:ext cx="6629400" cy="504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компилятору милее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7012"/>
            <a:ext cx="8534400" cy="30469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class A { public void Test(</a:t>
            </a:r>
            <a:r>
              <a:rPr lang="en-US" sz="2400" b="1" i="1" dirty="0" smtClean="0">
                <a:solidFill>
                  <a:schemeClr val="bg1"/>
                </a:solidFill>
              </a:rPr>
              <a:t>double</a:t>
            </a:r>
            <a:r>
              <a:rPr lang="en-US" sz="2400" dirty="0" smtClean="0">
                <a:solidFill>
                  <a:schemeClr val="bg1"/>
                </a:solidFill>
              </a:rPr>
              <a:t> n)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("A"); }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class B : A { public void Test(</a:t>
            </a:r>
            <a:r>
              <a:rPr lang="en-US" sz="2400" b="1" i="1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n)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("B"); }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static void Main(string[] </a:t>
            </a:r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B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 = new B();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</a:rPr>
              <a:t>b.Test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i="1" dirty="0" smtClean="0">
                <a:solidFill>
                  <a:schemeClr val="bg1"/>
                </a:solidFill>
              </a:rPr>
              <a:t>5.0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7" name="Left Arrow 6"/>
          <p:cNvSpPr/>
          <p:nvPr/>
        </p:nvSpPr>
        <p:spPr>
          <a:xfrm rot="266621">
            <a:off x="2232614" y="4515547"/>
            <a:ext cx="533400" cy="609600"/>
          </a:xfrm>
          <a:prstGeom prst="leftArrow">
            <a:avLst/>
          </a:prstGeom>
          <a:solidFill>
            <a:srgbClr val="D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компилятору милее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2612"/>
            <a:ext cx="8534400" cy="2677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public class Test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public Test(object </a:t>
            </a:r>
            <a:r>
              <a:rPr lang="en-US" sz="2400" dirty="0" err="1" smtClean="0">
                <a:solidFill>
                  <a:schemeClr val="bg1"/>
                </a:solidFill>
              </a:rPr>
              <a:t>obj</a:t>
            </a:r>
            <a:r>
              <a:rPr lang="en-US" sz="2400" dirty="0" smtClean="0">
                <a:solidFill>
                  <a:schemeClr val="bg1"/>
                </a:solidFill>
              </a:rPr>
              <a:t>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("object");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public Test(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[] </a:t>
            </a:r>
            <a:r>
              <a:rPr lang="en-US" sz="2400" dirty="0" err="1" smtClean="0">
                <a:solidFill>
                  <a:schemeClr val="bg1"/>
                </a:solidFill>
              </a:rPr>
              <a:t>obj</a:t>
            </a:r>
            <a:r>
              <a:rPr lang="en-US" sz="2400" dirty="0" smtClean="0">
                <a:solidFill>
                  <a:schemeClr val="bg1"/>
                </a:solidFill>
              </a:rPr>
              <a:t>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[]");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public Test(float[] </a:t>
            </a:r>
            <a:r>
              <a:rPr lang="en-US" sz="2400" dirty="0" err="1" smtClean="0">
                <a:solidFill>
                  <a:schemeClr val="bg1"/>
                </a:solidFill>
              </a:rPr>
              <a:t>obj</a:t>
            </a:r>
            <a:r>
              <a:rPr lang="en-US" sz="2400" dirty="0" smtClean="0">
                <a:solidFill>
                  <a:schemeClr val="bg1"/>
                </a:solidFill>
              </a:rPr>
              <a:t>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("float[]");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public static void Main()  { Test t = new Test(null); 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324600" y="4267200"/>
            <a:ext cx="2514600" cy="1371600"/>
          </a:xfrm>
          <a:prstGeom prst="wedgeRoundRectCallout">
            <a:avLst>
              <a:gd name="adj1" fmla="val 3876"/>
              <a:gd name="adj2" fmla="val -158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 компилируется. Неоднозначность конструкторов.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компилятору милее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2612"/>
            <a:ext cx="8534400" cy="23083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public class Test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public Test(object </a:t>
            </a:r>
            <a:r>
              <a:rPr lang="en-US" sz="2400" dirty="0" err="1" smtClean="0">
                <a:solidFill>
                  <a:schemeClr val="bg1"/>
                </a:solidFill>
              </a:rPr>
              <a:t>obj</a:t>
            </a:r>
            <a:r>
              <a:rPr lang="en-US" sz="2400" dirty="0" smtClean="0">
                <a:solidFill>
                  <a:schemeClr val="bg1"/>
                </a:solidFill>
              </a:rPr>
              <a:t>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("object");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public Test(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[] </a:t>
            </a:r>
            <a:r>
              <a:rPr lang="en-US" sz="2400" dirty="0" err="1" smtClean="0">
                <a:solidFill>
                  <a:schemeClr val="bg1"/>
                </a:solidFill>
              </a:rPr>
              <a:t>obj</a:t>
            </a:r>
            <a:r>
              <a:rPr lang="en-US" sz="2400" dirty="0" smtClean="0">
                <a:solidFill>
                  <a:schemeClr val="bg1"/>
                </a:solidFill>
              </a:rPr>
              <a:t>)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[]"); }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public static void Main()  { Test t = new Test(null); 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467600" y="2895600"/>
            <a:ext cx="1371600" cy="609600"/>
          </a:xfrm>
          <a:prstGeom prst="wedgeRoundRectCallout">
            <a:avLst>
              <a:gd name="adj1" fmla="val -87133"/>
              <a:gd name="adj2" fmla="val 457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Int</a:t>
            </a:r>
            <a:r>
              <a:rPr lang="en-US" sz="2400" dirty="0" smtClean="0"/>
              <a:t>[]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41148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Компилятор при определении вызова не использует текущее значение, а выбирает наиболее «специфический» конструктор.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Стоит явно указать тип: </a:t>
            </a:r>
            <a:r>
              <a:rPr lang="en-US" sz="3200" dirty="0" smtClean="0">
                <a:solidFill>
                  <a:schemeClr val="bg1"/>
                </a:solidFill>
              </a:rPr>
              <a:t>new Test(</a:t>
            </a:r>
            <a:r>
              <a:rPr lang="ru-RU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 smtClean="0">
                <a:solidFill>
                  <a:schemeClr val="bg1"/>
                </a:solidFill>
              </a:rPr>
              <a:t>object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null);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Анонимные типы в </a:t>
            </a:r>
            <a:r>
              <a:rPr lang="en-US" dirty="0" smtClean="0"/>
              <a:t>C#</a:t>
            </a:r>
            <a:endParaRPr lang="en-US" dirty="0"/>
          </a:p>
        </p:txBody>
      </p:sp>
      <p:pic>
        <p:nvPicPr>
          <p:cNvPr id="30726" name="Picture 6" descr="http://www.baccoubonneville.com/blogs/media/csh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695325" cy="428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Синтаксис: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var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anonType</a:t>
            </a:r>
            <a:r>
              <a:rPr lang="en-US" sz="3200" b="1" dirty="0" smtClean="0">
                <a:solidFill>
                  <a:schemeClr val="bg1"/>
                </a:solidFill>
              </a:rPr>
              <a:t> = new {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			</a:t>
            </a:r>
            <a:r>
              <a:rPr lang="en-US" sz="3200" b="1" dirty="0" err="1" smtClean="0">
                <a:solidFill>
                  <a:schemeClr val="bg1"/>
                </a:solidFill>
              </a:rPr>
              <a:t>FirstName</a:t>
            </a:r>
            <a:r>
              <a:rPr lang="en-US" sz="3200" b="1" dirty="0" smtClean="0">
                <a:solidFill>
                  <a:schemeClr val="bg1"/>
                </a:solidFill>
              </a:rPr>
              <a:t> = "John",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			</a:t>
            </a:r>
            <a:r>
              <a:rPr lang="en-US" sz="3200" b="1" dirty="0" err="1" smtClean="0">
                <a:solidFill>
                  <a:schemeClr val="bg1"/>
                </a:solidFill>
              </a:rPr>
              <a:t>LastName</a:t>
            </a:r>
            <a:r>
              <a:rPr lang="en-US" sz="3200" b="1" dirty="0" smtClean="0">
                <a:solidFill>
                  <a:schemeClr val="bg1"/>
                </a:solidFill>
              </a:rPr>
              <a:t> = "Lennon"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			</a:t>
            </a:r>
            <a:r>
              <a:rPr lang="en-US" sz="3200" b="1" dirty="0" smtClean="0">
                <a:solidFill>
                  <a:schemeClr val="bg1"/>
                </a:solidFill>
              </a:rPr>
              <a:t>};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Компилятор создает некий </a:t>
            </a:r>
            <a:r>
              <a:rPr lang="ru-RU" sz="3200" dirty="0" err="1" smtClean="0">
                <a:solidFill>
                  <a:schemeClr val="bg1"/>
                </a:solidFill>
              </a:rPr>
              <a:t>базымянный</a:t>
            </a:r>
            <a:r>
              <a:rPr lang="ru-RU" sz="3200" dirty="0" smtClean="0">
                <a:solidFill>
                  <a:schemeClr val="bg1"/>
                </a:solidFill>
              </a:rPr>
              <a:t> тип, область видимости которого ограничена текущей областью видимости в которой объявлен анонимный тип.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типы </a:t>
            </a:r>
            <a:r>
              <a:rPr lang="en-US" dirty="0" smtClean="0"/>
              <a:t>(Generics)</a:t>
            </a:r>
            <a:r>
              <a:rPr lang="ru-RU" dirty="0" smtClean="0"/>
              <a:t> в </a:t>
            </a:r>
            <a:r>
              <a:rPr lang="en-US" dirty="0" smtClean="0"/>
              <a:t>C#</a:t>
            </a:r>
            <a:endParaRPr lang="en-US" dirty="0"/>
          </a:p>
        </p:txBody>
      </p:sp>
      <p:pic>
        <p:nvPicPr>
          <p:cNvPr id="30726" name="Picture 6" descr="http://www.baccoubonneville.com/blogs/media/csh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695325" cy="428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Синтаксис: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public class Stack&lt;T&gt;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{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private T[] items;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public void Push(T item)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{ }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public T Pop()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{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}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Возможность использования одного класса для работы с разными типами </a:t>
            </a:r>
            <a:r>
              <a:rPr lang="en-US" sz="3200" dirty="0" smtClean="0">
                <a:solidFill>
                  <a:schemeClr val="bg1"/>
                </a:solidFill>
              </a:rPr>
              <a:t>a la </a:t>
            </a:r>
            <a:r>
              <a:rPr lang="ru-RU" sz="3200" dirty="0" smtClean="0">
                <a:solidFill>
                  <a:schemeClr val="bg1"/>
                </a:solidFill>
              </a:rPr>
              <a:t>шаблоны </a:t>
            </a:r>
            <a:r>
              <a:rPr lang="en-US" sz="3200" dirty="0" smtClean="0">
                <a:solidFill>
                  <a:schemeClr val="bg1"/>
                </a:solidFill>
              </a:rPr>
              <a:t>C++.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Свободу попугаям!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Возможно ли использовать общую (</a:t>
            </a:r>
            <a:r>
              <a:rPr lang="en-US" dirty="0" smtClean="0"/>
              <a:t>generic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коллекцию</a:t>
            </a:r>
            <a:r>
              <a:rPr lang="en-US" dirty="0" smtClean="0"/>
              <a:t> </a:t>
            </a:r>
            <a:r>
              <a:rPr lang="ru-RU" dirty="0" smtClean="0"/>
              <a:t>для анонимных типов? Например, </a:t>
            </a:r>
            <a:r>
              <a:rPr lang="en-US" b="1" i="1" dirty="0" smtClean="0"/>
              <a:t>List&lt;?&gt;</a:t>
            </a:r>
            <a:r>
              <a:rPr lang="en-US" dirty="0" smtClean="0"/>
              <a:t>?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Можно ли передать объект </a:t>
            </a:r>
            <a:br>
              <a:rPr lang="ru-RU" dirty="0" smtClean="0"/>
            </a:br>
            <a:r>
              <a:rPr lang="ru-RU" dirty="0" smtClean="0"/>
              <a:t>анонимного типа в другую </a:t>
            </a:r>
            <a:br>
              <a:rPr lang="ru-RU" dirty="0" smtClean="0"/>
            </a:br>
            <a:r>
              <a:rPr lang="ru-RU" dirty="0" smtClean="0"/>
              <a:t>область видимости?</a:t>
            </a:r>
            <a:endParaRPr lang="en-US" dirty="0"/>
          </a:p>
        </p:txBody>
      </p:sp>
      <p:pic>
        <p:nvPicPr>
          <p:cNvPr id="38914" name="Picture 2" descr="http://randiandsean.com/president-bush-scratch-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2667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Докатились </a:t>
            </a:r>
            <a:r>
              <a:rPr lang="en-US" dirty="0" smtClean="0"/>
              <a:t>List&lt;?&gt;</a:t>
            </a:r>
            <a:r>
              <a:rPr lang="ru-RU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620000" cy="41549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beatlesMember</a:t>
            </a:r>
            <a:r>
              <a:rPr lang="en-US" sz="2400" dirty="0" smtClean="0">
                <a:solidFill>
                  <a:schemeClr val="bg1"/>
                </a:solidFill>
              </a:rPr>
              <a:t> = new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FirstName</a:t>
            </a:r>
            <a:r>
              <a:rPr lang="en-US" sz="2400" dirty="0" smtClean="0">
                <a:solidFill>
                  <a:schemeClr val="bg1"/>
                </a:solidFill>
              </a:rPr>
              <a:t> = "John",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LastName</a:t>
            </a:r>
            <a:r>
              <a:rPr lang="en-US" sz="2400" dirty="0" smtClean="0">
                <a:solidFill>
                  <a:schemeClr val="bg1"/>
                </a:solidFill>
              </a:rPr>
              <a:t> = "Lennon"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};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beatlesList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en-US" sz="2400" b="1" dirty="0" smtClean="0">
                <a:solidFill>
                  <a:schemeClr val="bg1"/>
                </a:solidFill>
              </a:rPr>
              <a:t>(new[] { </a:t>
            </a:r>
            <a:r>
              <a:rPr lang="en-US" sz="2400" b="1" dirty="0" err="1" smtClean="0">
                <a:solidFill>
                  <a:schemeClr val="bg1"/>
                </a:solidFill>
              </a:rPr>
              <a:t>beatlesMember</a:t>
            </a:r>
            <a:r>
              <a:rPr lang="en-US" sz="2400" b="1" dirty="0" smtClean="0">
                <a:solidFill>
                  <a:schemeClr val="bg1"/>
                </a:solidFill>
              </a:rPr>
              <a:t> }).</a:t>
            </a:r>
            <a:r>
              <a:rPr lang="en-US" sz="2400" b="1" dirty="0" err="1" smtClean="0">
                <a:solidFill>
                  <a:schemeClr val="bg1"/>
                </a:solidFill>
              </a:rPr>
              <a:t>ToList</a:t>
            </a:r>
            <a:r>
              <a:rPr lang="en-US" sz="2400" b="1" dirty="0" smtClean="0">
                <a:solidFill>
                  <a:schemeClr val="bg1"/>
                </a:solidFill>
              </a:rPr>
              <a:t>();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beatlesList.Add</a:t>
            </a:r>
            <a:r>
              <a:rPr lang="en-US" sz="2400" dirty="0" smtClean="0">
                <a:solidFill>
                  <a:schemeClr val="bg1"/>
                </a:solidFill>
              </a:rPr>
              <a:t>(new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FirstName</a:t>
            </a:r>
            <a:r>
              <a:rPr lang="en-US" sz="2400" dirty="0" smtClean="0">
                <a:solidFill>
                  <a:schemeClr val="bg1"/>
                </a:solidFill>
              </a:rPr>
              <a:t> = "Paul",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LastName</a:t>
            </a:r>
            <a:r>
              <a:rPr lang="en-US" sz="2400" dirty="0" smtClean="0">
                <a:solidFill>
                  <a:schemeClr val="bg1"/>
                </a:solidFill>
              </a:rPr>
              <a:t> = "McCartney"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 });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3886200"/>
            <a:ext cx="2209800" cy="1371600"/>
          </a:xfrm>
          <a:prstGeom prst="wedgeRoundRectCallout">
            <a:avLst>
              <a:gd name="adj1" fmla="val -76575"/>
              <a:gd name="adj2" fmla="val -62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Пример использования типа «по образцу».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Передача анонимного типа в другую область видимости? Час от часу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36216"/>
            <a:ext cx="7620000" cy="452431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static object </a:t>
            </a:r>
            <a:r>
              <a:rPr lang="en-US" sz="2400" dirty="0" err="1" smtClean="0">
                <a:solidFill>
                  <a:schemeClr val="bg1"/>
                </a:solidFill>
              </a:rPr>
              <a:t>GetBeatleName</a:t>
            </a:r>
            <a:r>
              <a:rPr lang="en-US" sz="2400" dirty="0" smtClean="0">
                <a:solidFill>
                  <a:schemeClr val="bg1"/>
                </a:solidFill>
              </a:rPr>
              <a:t>()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{ return new { First = “John", Last = “Lennon" }; }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static</a:t>
            </a:r>
            <a:r>
              <a:rPr lang="fr-FR" sz="2400" b="1" dirty="0" smtClean="0">
                <a:solidFill>
                  <a:schemeClr val="bg1"/>
                </a:solidFill>
              </a:rPr>
              <a:t> T </a:t>
            </a:r>
            <a:r>
              <a:rPr lang="fr-FR" sz="2400" b="1" dirty="0" err="1" smtClean="0">
                <a:solidFill>
                  <a:schemeClr val="bg1"/>
                </a:solidFill>
              </a:rPr>
              <a:t>CastType</a:t>
            </a:r>
            <a:r>
              <a:rPr lang="fr-FR" sz="2400" b="1" dirty="0" smtClean="0">
                <a:solidFill>
                  <a:schemeClr val="bg1"/>
                </a:solidFill>
              </a:rPr>
              <a:t>&lt;T</a:t>
            </a:r>
            <a:r>
              <a:rPr lang="fr-FR" sz="2400" b="1" dirty="0" smtClean="0">
                <a:solidFill>
                  <a:schemeClr val="bg1"/>
                </a:solidFill>
              </a:rPr>
              <a:t>&gt;(</a:t>
            </a:r>
            <a:r>
              <a:rPr lang="fr-FR" sz="2400" b="1" dirty="0" err="1" smtClean="0">
                <a:solidFill>
                  <a:schemeClr val="bg1"/>
                </a:solidFill>
              </a:rPr>
              <a:t>object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obj</a:t>
            </a:r>
            <a:r>
              <a:rPr lang="fr-FR" sz="2400" b="1" dirty="0" smtClean="0">
                <a:solidFill>
                  <a:schemeClr val="bg1"/>
                </a:solidFill>
              </a:rPr>
              <a:t>, T type) { return (T)</a:t>
            </a:r>
            <a:r>
              <a:rPr lang="fr-FR" sz="2400" b="1" dirty="0" err="1" smtClean="0">
                <a:solidFill>
                  <a:schemeClr val="bg1"/>
                </a:solidFill>
              </a:rPr>
              <a:t>obj</a:t>
            </a:r>
            <a:r>
              <a:rPr lang="fr-FR" sz="2400" b="1" dirty="0" smtClean="0">
                <a:solidFill>
                  <a:schemeClr val="bg1"/>
                </a:solidFill>
              </a:rPr>
              <a:t>; }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static void Main()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object o = </a:t>
            </a:r>
            <a:r>
              <a:rPr lang="en-US" sz="2400" dirty="0" err="1" smtClean="0">
                <a:solidFill>
                  <a:schemeClr val="bg1"/>
                </a:solidFill>
              </a:rPr>
              <a:t>GetBeatleName</a:t>
            </a:r>
            <a:r>
              <a:rPr lang="en-US" sz="2400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var</a:t>
            </a:r>
            <a:r>
              <a:rPr lang="en-US" sz="2400" b="1" dirty="0" smtClean="0">
                <a:solidFill>
                  <a:schemeClr val="bg1"/>
                </a:solidFill>
              </a:rPr>
              <a:t> typed = </a:t>
            </a:r>
            <a:r>
              <a:rPr lang="en-US" sz="2400" b="1" dirty="0" err="1" smtClean="0">
                <a:solidFill>
                  <a:schemeClr val="bg1"/>
                </a:solidFill>
              </a:rPr>
              <a:t>CastType</a:t>
            </a:r>
            <a:r>
              <a:rPr lang="en-US" sz="2400" b="1" dirty="0" smtClean="0">
                <a:solidFill>
                  <a:schemeClr val="bg1"/>
                </a:solidFill>
              </a:rPr>
              <a:t>(o</a:t>
            </a:r>
            <a:r>
              <a:rPr lang="en-US" sz="2400" b="1" dirty="0" smtClean="0">
                <a:solidFill>
                  <a:schemeClr val="bg1"/>
                </a:solidFill>
              </a:rPr>
              <a:t>, new { First = "", Last = "" });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(“First={0}, Last={1}",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</a:rPr>
              <a:t>typed.First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typed.Last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81800" y="3124200"/>
            <a:ext cx="2209800" cy="1371600"/>
          </a:xfrm>
          <a:prstGeom prst="wedgeRoundRectCallout">
            <a:avLst>
              <a:gd name="adj1" fmla="val -50093"/>
              <a:gd name="adj2" fmla="val 69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Пример использования типа «по образцу».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781800" y="5638800"/>
            <a:ext cx="1981200" cy="838200"/>
          </a:xfrm>
          <a:prstGeom prst="wedgeRoundRectCallout">
            <a:avLst>
              <a:gd name="adj1" fmla="val -92888"/>
              <a:gd name="adj2" fmla="val -68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First=John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Last=Lennon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Лямбда-выражения</a:t>
            </a:r>
            <a:r>
              <a:rPr lang="ru-RU" dirty="0" smtClean="0"/>
              <a:t> в </a:t>
            </a:r>
            <a:r>
              <a:rPr lang="en-US" dirty="0" smtClean="0"/>
              <a:t>C#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3990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Синтаксис для записи анонимного делегата: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item =&gt; item &lt; 3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		равнозначно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delegate(</a:t>
            </a:r>
            <a:r>
              <a:rPr lang="en-US" sz="3200" b="1" dirty="0" err="1" smtClean="0">
                <a:solidFill>
                  <a:schemeClr val="bg1"/>
                </a:solidFill>
              </a:rPr>
              <a:t>int</a:t>
            </a:r>
            <a:r>
              <a:rPr lang="en-US" sz="3200" b="1" dirty="0" smtClean="0">
                <a:solidFill>
                  <a:schemeClr val="bg1"/>
                </a:solidFill>
              </a:rPr>
              <a:t> item) { return item &lt; 3; }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Пример использования: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</a:t>
            </a:r>
            <a:r>
              <a:rPr lang="en-US" sz="3200" b="1" dirty="0" smtClean="0">
                <a:solidFill>
                  <a:schemeClr val="bg1"/>
                </a:solidFill>
              </a:rPr>
              <a:t>List&lt;</a:t>
            </a:r>
            <a:r>
              <a:rPr lang="en-US" sz="3200" b="1" dirty="0" err="1" smtClean="0">
                <a:solidFill>
                  <a:schemeClr val="bg1"/>
                </a:solidFill>
              </a:rPr>
              <a:t>int</a:t>
            </a:r>
            <a:r>
              <a:rPr lang="en-US" sz="3200" b="1" dirty="0" smtClean="0">
                <a:solidFill>
                  <a:schemeClr val="bg1"/>
                </a:solidFill>
              </a:rPr>
              <a:t>&gt; list = new List&lt;</a:t>
            </a:r>
            <a:r>
              <a:rPr lang="en-US" sz="3200" b="1" dirty="0" err="1" smtClean="0">
                <a:solidFill>
                  <a:schemeClr val="bg1"/>
                </a:solidFill>
              </a:rPr>
              <a:t>int</a:t>
            </a:r>
            <a:r>
              <a:rPr lang="en-US" sz="3200" b="1" dirty="0" smtClean="0">
                <a:solidFill>
                  <a:schemeClr val="bg1"/>
                </a:solidFill>
              </a:rPr>
              <a:t>&gt;() { 1, 2, 3, 4, 5 };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</a:t>
            </a:r>
            <a:r>
              <a:rPr lang="en-US" sz="3200" b="1" dirty="0" err="1" smtClean="0">
                <a:solidFill>
                  <a:schemeClr val="bg1"/>
                </a:solidFill>
              </a:rPr>
              <a:t>var</a:t>
            </a:r>
            <a:r>
              <a:rPr lang="en-US" sz="3200" b="1" dirty="0" smtClean="0">
                <a:solidFill>
                  <a:schemeClr val="bg1"/>
                </a:solidFill>
              </a:rPr>
              <a:t> q = </a:t>
            </a:r>
            <a:r>
              <a:rPr lang="en-US" sz="3200" b="1" dirty="0" err="1" smtClean="0">
                <a:solidFill>
                  <a:schemeClr val="bg1"/>
                </a:solidFill>
              </a:rPr>
              <a:t>list.FindAll</a:t>
            </a:r>
            <a:r>
              <a:rPr lang="en-US" sz="3200" b="1" dirty="0" smtClean="0">
                <a:solidFill>
                  <a:schemeClr val="bg1"/>
                </a:solidFill>
              </a:rPr>
              <a:t>(item =&gt; item &lt; 3);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www.baccoubonneville.com/blogs/media/csh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95325" cy="428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с лямбдами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7086600" cy="34163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delegate </a:t>
            </a:r>
            <a:r>
              <a:rPr lang="en-US" sz="2400" dirty="0" err="1" smtClean="0">
                <a:solidFill>
                  <a:schemeClr val="bg1"/>
                </a:solidFill>
              </a:rPr>
              <a:t>bool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TestDelagate</a:t>
            </a:r>
            <a:r>
              <a:rPr lang="en-US" sz="2400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static void Test(</a:t>
            </a:r>
            <a:r>
              <a:rPr lang="en-US" sz="2400" dirty="0" err="1" smtClean="0">
                <a:solidFill>
                  <a:schemeClr val="bg1"/>
                </a:solidFill>
              </a:rPr>
              <a:t>TestDelagate</a:t>
            </a:r>
            <a:r>
              <a:rPr lang="en-US" sz="2400" dirty="0" smtClean="0">
                <a:solidFill>
                  <a:schemeClr val="bg1"/>
                </a:solidFill>
              </a:rPr>
              <a:t> del)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(del());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static void Main()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Test(p =&gt; true);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}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51054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Делегат, не принимающий параметров, описывается </a:t>
            </a:r>
            <a:r>
              <a:rPr lang="en-US" sz="3200" b="1" dirty="0" smtClean="0">
                <a:solidFill>
                  <a:schemeClr val="bg1"/>
                </a:solidFill>
              </a:rPr>
              <a:t>() =&gt; true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2438400"/>
            <a:ext cx="2895600" cy="914400"/>
          </a:xfrm>
          <a:prstGeom prst="wedgeRoundRectCallout">
            <a:avLst>
              <a:gd name="adj1" fmla="val -107832"/>
              <a:gd name="adj2" fmla="val 142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компилируется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achut.fr/images/16%20SEPTEMBRE3&amp;4%2008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31" y="1321579"/>
            <a:ext cx="8374139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Простая считалочка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001322"/>
            <a:ext cx="70866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smtClean="0">
                <a:solidFill>
                  <a:schemeClr val="bg1"/>
                </a:solidFill>
              </a:rPr>
              <a:t>List&lt;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&gt; list = new List&lt;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&gt;() { 1, 2, 3, 4, 5 };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List&lt;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&gt; all = </a:t>
            </a:r>
            <a:r>
              <a:rPr lang="en-US" sz="2400" dirty="0" err="1" smtClean="0">
                <a:solidFill>
                  <a:schemeClr val="bg1"/>
                </a:solidFill>
              </a:rPr>
              <a:t>list.FindAll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=&gt;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); return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&lt; 3; }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180582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Делегат, переданный методу </a:t>
            </a:r>
            <a:r>
              <a:rPr lang="en-US" sz="3200" dirty="0" err="1" smtClean="0">
                <a:solidFill>
                  <a:schemeClr val="bg1"/>
                </a:solidFill>
              </a:rPr>
              <a:t>FindAll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вызывается для каждого элемента.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239000" y="2610922"/>
            <a:ext cx="1676400" cy="762000"/>
          </a:xfrm>
          <a:prstGeom prst="wedgeRoundRectCallout">
            <a:avLst>
              <a:gd name="adj1" fmla="val -79211"/>
              <a:gd name="adj2" fmla="val -3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12345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Считалочка посложнее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001322"/>
            <a:ext cx="7086600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List&lt;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&gt; list = new List&lt;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&gt;() { 1, 2, 3 };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x = </a:t>
            </a:r>
            <a:r>
              <a:rPr lang="en-US" sz="2400" dirty="0" err="1" smtClean="0">
                <a:solidFill>
                  <a:schemeClr val="bg1"/>
                </a:solidFill>
              </a:rPr>
              <a:t>list.GroupBy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=&gt;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); return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; });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y = </a:t>
            </a:r>
            <a:r>
              <a:rPr lang="en-US" sz="2400" dirty="0" err="1" smtClean="0">
                <a:solidFill>
                  <a:schemeClr val="bg1"/>
                </a:solidFill>
              </a:rPr>
              <a:t>list.ToLookup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=&gt;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); return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; });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581400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Выполнение </a:t>
            </a:r>
            <a:r>
              <a:rPr lang="en-US" sz="3200" dirty="0" err="1" smtClean="0">
                <a:solidFill>
                  <a:schemeClr val="bg1"/>
                </a:solidFill>
              </a:rPr>
              <a:t>GroupBy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отложено до обращения к результату.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Вывод 123123 будет если дописать, например, строку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var</a:t>
            </a:r>
            <a:r>
              <a:rPr lang="en-US" sz="3200" b="1" dirty="0" smtClean="0">
                <a:solidFill>
                  <a:schemeClr val="bg1"/>
                </a:solidFill>
              </a:rPr>
              <a:t> z = </a:t>
            </a:r>
            <a:r>
              <a:rPr lang="en-US" sz="3200" b="1" dirty="0" err="1" smtClean="0">
                <a:solidFill>
                  <a:schemeClr val="bg1"/>
                </a:solidFill>
              </a:rPr>
              <a:t>x.ToArray</a:t>
            </a:r>
            <a:r>
              <a:rPr lang="en-US" sz="3200" b="1" dirty="0" smtClean="0">
                <a:solidFill>
                  <a:schemeClr val="bg1"/>
                </a:solidFill>
              </a:rPr>
              <a:t>();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162800" y="1295400"/>
            <a:ext cx="1676400" cy="762000"/>
          </a:xfrm>
          <a:prstGeom prst="wedgeRoundRectCallout">
            <a:avLst>
              <a:gd name="adj1" fmla="val -102666"/>
              <a:gd name="adj2" fmla="val 148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123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И, наконец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01676"/>
            <a:ext cx="7086600" cy="2677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smtClean="0">
                <a:solidFill>
                  <a:schemeClr val="bg1"/>
                </a:solidFill>
              </a:rPr>
              <a:t>try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("Hello ");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</a:t>
            </a:r>
            <a:r>
              <a:rPr lang="en-US" sz="2400" dirty="0" smtClean="0">
                <a:solidFill>
                  <a:schemeClr val="bg1"/>
                </a:solidFill>
              </a:rPr>
              <a:t>return;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finally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("Goodbye "); }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("world!");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3434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Finally </a:t>
            </a:r>
            <a:r>
              <a:rPr lang="ru-RU" sz="3200" dirty="0" smtClean="0">
                <a:solidFill>
                  <a:schemeClr val="bg1"/>
                </a:solidFill>
              </a:rPr>
              <a:t>выполняется даже если выполнение прервано по </a:t>
            </a:r>
            <a:r>
              <a:rPr lang="en-US" sz="3200" dirty="0" smtClean="0">
                <a:solidFill>
                  <a:schemeClr val="bg1"/>
                </a:solidFill>
              </a:rPr>
              <a:t>return.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81800" y="1676400"/>
            <a:ext cx="2209800" cy="762000"/>
          </a:xfrm>
          <a:prstGeom prst="wedgeRoundRectCallout">
            <a:avLst>
              <a:gd name="adj1" fmla="val -145061"/>
              <a:gd name="adj2" fmla="val 82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Hello Goodbye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еще, наконец…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01676"/>
            <a:ext cx="7086600" cy="2677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smtClean="0">
                <a:solidFill>
                  <a:schemeClr val="bg1"/>
                </a:solidFill>
              </a:rPr>
              <a:t>try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("Hello ");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</a:t>
            </a:r>
            <a:r>
              <a:rPr lang="en-US" sz="2400" dirty="0" err="1" smtClean="0">
                <a:solidFill>
                  <a:schemeClr val="bg1"/>
                </a:solidFill>
              </a:rPr>
              <a:t>Thread.CurrentThread.Abort</a:t>
            </a:r>
            <a:r>
              <a:rPr lang="en-US" sz="2400" dirty="0" smtClean="0">
                <a:solidFill>
                  <a:schemeClr val="bg1"/>
                </a:solidFill>
              </a:rPr>
              <a:t>();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finally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("Goodbye "); }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("world!");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343400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Abort </a:t>
            </a:r>
            <a:r>
              <a:rPr lang="ru-RU" sz="3200" dirty="0" smtClean="0">
                <a:solidFill>
                  <a:schemeClr val="bg1"/>
                </a:solidFill>
              </a:rPr>
              <a:t>выбрасывает исключение </a:t>
            </a:r>
            <a:r>
              <a:rPr lang="en-US" sz="3200" dirty="0" err="1" smtClean="0">
                <a:solidFill>
                  <a:schemeClr val="bg1"/>
                </a:solidFill>
              </a:rPr>
              <a:t>ThreadAbortException</a:t>
            </a:r>
            <a:r>
              <a:rPr lang="ru-RU" sz="3200" dirty="0" smtClean="0">
                <a:solidFill>
                  <a:schemeClr val="bg1"/>
                </a:solidFill>
              </a:rPr>
              <a:t>, которое обрабатывается </a:t>
            </a:r>
            <a:r>
              <a:rPr lang="en-US" sz="3200" dirty="0" smtClean="0">
                <a:solidFill>
                  <a:schemeClr val="bg1"/>
                </a:solidFill>
              </a:rPr>
              <a:t>finally</a:t>
            </a:r>
            <a:r>
              <a:rPr lang="ru-RU" sz="3200" dirty="0" smtClean="0">
                <a:solidFill>
                  <a:schemeClr val="bg1"/>
                </a:solidFill>
              </a:rPr>
              <a:t>, затем выполнение прерывается.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81800" y="1676400"/>
            <a:ext cx="2209800" cy="762000"/>
          </a:xfrm>
          <a:prstGeom prst="wedgeRoundRectCallout">
            <a:avLst>
              <a:gd name="adj1" fmla="val -88371"/>
              <a:gd name="adj2" fmla="val 94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Hello Goodbye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Все, совсем все!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01676"/>
            <a:ext cx="7086600" cy="2677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smtClean="0">
                <a:solidFill>
                  <a:schemeClr val="bg1"/>
                </a:solidFill>
              </a:rPr>
              <a:t>try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("Hello ");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</a:t>
            </a:r>
            <a:r>
              <a:rPr lang="en-US" sz="2400" dirty="0" err="1" smtClean="0">
                <a:solidFill>
                  <a:schemeClr val="bg1"/>
                </a:solidFill>
              </a:rPr>
              <a:t>System.Environment.Exit</a:t>
            </a:r>
            <a:r>
              <a:rPr lang="en-US" sz="2400" dirty="0" smtClean="0">
                <a:solidFill>
                  <a:schemeClr val="bg1"/>
                </a:solidFill>
              </a:rPr>
              <a:t>(0);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}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finally {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("Goodbye "); }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("world!");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3434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Выполнение программы прерывается в точке вызова </a:t>
            </a:r>
            <a:r>
              <a:rPr lang="en-US" sz="3200" dirty="0" err="1" smtClean="0">
                <a:solidFill>
                  <a:schemeClr val="bg1"/>
                </a:solidFill>
              </a:rPr>
              <a:t>System.Environment.Exit</a:t>
            </a:r>
            <a:r>
              <a:rPr lang="en-US" sz="3200" dirty="0" smtClean="0">
                <a:solidFill>
                  <a:schemeClr val="bg1"/>
                </a:solidFill>
              </a:rPr>
              <a:t>(0);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53200" y="2133600"/>
            <a:ext cx="2209800" cy="762000"/>
          </a:xfrm>
          <a:prstGeom prst="wedgeRoundRectCallout">
            <a:avLst>
              <a:gd name="adj1" fmla="val -97061"/>
              <a:gd name="adj2" fmla="val -44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Hello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michaelmay.us/temp/1213_constan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70611"/>
            <a:ext cx="8991600" cy="600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273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&lt;/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Подводные камни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C#&gt;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5029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</a:rPr>
              <a:t>Гайдар Магдануров</a:t>
            </a:r>
          </a:p>
          <a:p>
            <a:pPr marR="0"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Microsoft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92" y="1667470"/>
            <a:ext cx="7879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3749100"/>
            <a:ext cx="536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GAIDARMA@MICROSOFT.COM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7415" name="Picture 7" descr="c:\users\gaidarma\Pictures\Artwork\Artwork_Imagery\Icons - Illustrations\_WINDOWS SERVER ICONS\Documents\Envelope email letter Clos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19475"/>
            <a:ext cx="1702166" cy="1143000"/>
          </a:xfrm>
          <a:prstGeom prst="rect">
            <a:avLst/>
          </a:prstGeom>
          <a:noFill/>
        </p:spPr>
      </p:pic>
      <p:pic>
        <p:nvPicPr>
          <p:cNvPr id="17416" name="Picture 8" descr="c:\users\gaidarma\Pictures\Artwork\Artwork_Imagery\Icons - Illustrations\trustworthy computing - security\eMail tex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67075"/>
            <a:ext cx="1381125" cy="876300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172075"/>
            <a:ext cx="171367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19400" y="5425500"/>
            <a:ext cx="4858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BLOGS.MSDN.COM/GAIDAR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7419" name="Picture 11" descr="C:\Users\gaidarma\Pictures\Me\GAIDAR MAGDANUR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048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2.deviantart.com/fs5/i/2004/325/1/5/Puzzle_by_CerebralCort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42672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01.imageshack.us/img301/5310/032133678xnq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763" y="1047750"/>
            <a:ext cx="38004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gaidarma\Pictures\Artwork\Logos\Visual Studio\Visual C# 2008\Visual C# 2008 Express Edition Logo h cl 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895" y="2209800"/>
            <a:ext cx="6684211" cy="1905000"/>
          </a:xfrm>
          <a:prstGeom prst="rect">
            <a:avLst/>
          </a:prstGeom>
          <a:noFill/>
          <a:effectLst/>
        </p:spPr>
      </p:pic>
      <p:sp>
        <p:nvSpPr>
          <p:cNvPr id="7" name="Rectangle 6"/>
          <p:cNvSpPr/>
          <p:nvPr/>
        </p:nvSpPr>
        <p:spPr>
          <a:xfrm>
            <a:off x="1191491" y="4724400"/>
            <a:ext cx="6761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http://www.microsoft.com/express/ru/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nrtracks.com/tracks/start_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66039"/>
            <a:ext cx="5181600" cy="432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447800"/>
            <a:ext cx="7086600" cy="489364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static void Main(string[] </a:t>
            </a:r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GetSomeResult</a:t>
            </a:r>
            <a:r>
              <a:rPr lang="en-US" sz="2400" dirty="0" smtClean="0">
                <a:solidFill>
                  <a:schemeClr val="bg1"/>
                </a:solidFill>
              </a:rPr>
              <a:t>(10000));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static long </a:t>
            </a:r>
            <a:r>
              <a:rPr lang="en-US" sz="2400" dirty="0" err="1" smtClean="0">
                <a:solidFill>
                  <a:schemeClr val="bg1"/>
                </a:solidFill>
              </a:rPr>
              <a:t>GetSomeResult</a:t>
            </a:r>
            <a:r>
              <a:rPr lang="en-US" sz="2400" dirty="0" smtClean="0">
                <a:solidFill>
                  <a:schemeClr val="bg1"/>
                </a:solidFill>
              </a:rPr>
              <a:t>(long </a:t>
            </a:r>
            <a:r>
              <a:rPr lang="en-US" sz="2400" dirty="0" err="1" smtClean="0">
                <a:solidFill>
                  <a:schemeClr val="bg1"/>
                </a:solidFill>
              </a:rPr>
              <a:t>someValue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long value1 = 10 * 1000 * 10000 * </a:t>
            </a:r>
            <a:r>
              <a:rPr lang="en-US" sz="2400" dirty="0" err="1" smtClean="0">
                <a:solidFill>
                  <a:schemeClr val="bg1"/>
                </a:solidFill>
              </a:rPr>
              <a:t>someValue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long value2 = 10 * 1000 * 10000 * 100000;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return value2 / value1;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359"/>
            <a:ext cx="914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 длинным числом погонишься…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5181600"/>
            <a:ext cx="52578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172200" y="5562600"/>
            <a:ext cx="2667000" cy="765048"/>
          </a:xfrm>
          <a:prstGeom prst="wedgeRoundRectCallout">
            <a:avLst>
              <a:gd name="adj1" fmla="val -70547"/>
              <a:gd name="adj2" fmla="val -904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 компилируется. Переполнение.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447800"/>
            <a:ext cx="7086600" cy="489364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static void Main(string[] </a:t>
            </a:r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</a:rPr>
              <a:t>Console.WriteLine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GetSomeResult</a:t>
            </a:r>
            <a:r>
              <a:rPr lang="en-US" sz="2400" dirty="0" smtClean="0">
                <a:solidFill>
                  <a:schemeClr val="bg1"/>
                </a:solidFill>
              </a:rPr>
              <a:t>(10000));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static long </a:t>
            </a:r>
            <a:r>
              <a:rPr lang="en-US" sz="2400" dirty="0" err="1" smtClean="0">
                <a:solidFill>
                  <a:schemeClr val="bg1"/>
                </a:solidFill>
              </a:rPr>
              <a:t>GetSomeResult</a:t>
            </a:r>
            <a:r>
              <a:rPr lang="en-US" sz="2400" dirty="0" smtClean="0">
                <a:solidFill>
                  <a:schemeClr val="bg1"/>
                </a:solidFill>
              </a:rPr>
              <a:t>(long </a:t>
            </a:r>
            <a:r>
              <a:rPr lang="en-US" sz="2400" dirty="0" err="1" smtClean="0">
                <a:solidFill>
                  <a:schemeClr val="bg1"/>
                </a:solidFill>
              </a:rPr>
              <a:t>someValue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long value1 = 10 * 1000 * 10000 * </a:t>
            </a:r>
            <a:r>
              <a:rPr lang="en-US" sz="2400" dirty="0" err="1" smtClean="0">
                <a:solidFill>
                  <a:schemeClr val="bg1"/>
                </a:solidFill>
              </a:rPr>
              <a:t>someValue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long value2 = 10 * 1000 * 10000 * 100000L;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return value2 / value1;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}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408091">
            <a:off x="7067870" y="5053140"/>
            <a:ext cx="533400" cy="609600"/>
          </a:xfrm>
          <a:prstGeom prst="leftArrow">
            <a:avLst/>
          </a:prstGeom>
          <a:solidFill>
            <a:srgbClr val="D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97359"/>
            <a:ext cx="914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 длинным числом погонишься…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1422</Words>
  <Application>Microsoft Office PowerPoint</Application>
  <PresentationFormat>On-screen Show (4:3)</PresentationFormat>
  <Paragraphs>276</Paragraphs>
  <Slides>37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&lt;Подводные камни C#&gt;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Я – не я?</vt:lpstr>
      <vt:lpstr>Он или не он, вот в чем вопрос…</vt:lpstr>
      <vt:lpstr>Slide 12</vt:lpstr>
      <vt:lpstr>Условный оператор в интересных условиях</vt:lpstr>
      <vt:lpstr>Конкатенируя конкатенируй</vt:lpstr>
      <vt:lpstr>Циклическая инициализация</vt:lpstr>
      <vt:lpstr>Инкремент инкременту волк</vt:lpstr>
      <vt:lpstr>На пределе возможностей</vt:lpstr>
      <vt:lpstr>Большие числа, большие проблемы</vt:lpstr>
      <vt:lpstr>Кто компилятору милее</vt:lpstr>
      <vt:lpstr>Кто компилятору милее</vt:lpstr>
      <vt:lpstr>Кто компилятору милее 2</vt:lpstr>
      <vt:lpstr>Кто компилятору милее 3</vt:lpstr>
      <vt:lpstr>Анонимные типы в C#</vt:lpstr>
      <vt:lpstr>Общие типы (Generics) в C#</vt:lpstr>
      <vt:lpstr>Свободу попугаям!</vt:lpstr>
      <vt:lpstr>Докатились List&lt;?&gt;…</vt:lpstr>
      <vt:lpstr>Передача анонимного типа в другую область видимости? Час от часу …</vt:lpstr>
      <vt:lpstr>Лямбда-выражения в C#</vt:lpstr>
      <vt:lpstr>Танец с лямбдами</vt:lpstr>
      <vt:lpstr>Простая считалочка</vt:lpstr>
      <vt:lpstr>Считалочка посложнее</vt:lpstr>
      <vt:lpstr>И, наконец …</vt:lpstr>
      <vt:lpstr>И еще, наконец…</vt:lpstr>
      <vt:lpstr>Все, совсем все!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Подводные камни C#</dc:title>
  <dc:creator>Gaidar Magdanurov</dc:creator>
  <cp:lastModifiedBy>Gaidar Magdanurov</cp:lastModifiedBy>
  <cp:revision>194</cp:revision>
  <dcterms:created xsi:type="dcterms:W3CDTF">2006-08-16T00:00:00Z</dcterms:created>
  <dcterms:modified xsi:type="dcterms:W3CDTF">2008-10-27T22:01:09Z</dcterms:modified>
</cp:coreProperties>
</file>