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  <p:sldId id="265" r:id="rId9"/>
    <p:sldId id="260" r:id="rId10"/>
    <p:sldId id="262" r:id="rId11"/>
    <p:sldId id="267" r:id="rId12"/>
    <p:sldId id="269" r:id="rId13"/>
    <p:sldId id="266" r:id="rId14"/>
    <p:sldId id="270" r:id="rId15"/>
    <p:sldId id="28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90" r:id="rId31"/>
    <p:sldId id="292" r:id="rId32"/>
    <p:sldId id="287" r:id="rId33"/>
    <p:sldId id="288" r:id="rId34"/>
    <p:sldId id="289" r:id="rId35"/>
    <p:sldId id="291" r:id="rId36"/>
    <p:sldId id="29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C050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412" autoAdjust="0"/>
  </p:normalViewPr>
  <p:slideViewPr>
    <p:cSldViewPr>
      <p:cViewPr varScale="1">
        <p:scale>
          <a:sx n="64" d="100"/>
          <a:sy n="64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39FA5-FA7F-472A-BB8F-479D7F22DB8F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959C9-51FA-4314-A387-B9857F186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Первая</a:t>
            </a:r>
            <a:r>
              <a:rPr lang="ru-RU" baseline="0" dirty="0" smtClean="0"/>
              <a:t> попытка определить понятие </a:t>
            </a:r>
            <a:r>
              <a:rPr lang="ru-RU" baseline="0" dirty="0" err="1" smtClean="0"/>
              <a:t>тестопригодности</a:t>
            </a:r>
            <a:endParaRPr lang="en-US" dirty="0" smtClean="0"/>
          </a:p>
          <a:p>
            <a:r>
              <a:rPr lang="en-US" dirty="0" err="1" smtClean="0"/>
              <a:t>R.Carnap</a:t>
            </a:r>
            <a:r>
              <a:rPr lang="en-US" dirty="0" smtClean="0"/>
              <a:t>.</a:t>
            </a:r>
            <a:r>
              <a:rPr lang="en-US" baseline="0" dirty="0" smtClean="0"/>
              <a:t> Testability and Meaning. Philosophy of Science. 1936/37</a:t>
            </a:r>
            <a:endParaRPr lang="ru-RU" baseline="0" dirty="0" smtClean="0"/>
          </a:p>
          <a:p>
            <a:r>
              <a:rPr lang="ru-RU" baseline="0" dirty="0" smtClean="0"/>
              <a:t>Карнап пытался определить, какие логические утверждения можно считать проверяемыми (</a:t>
            </a:r>
            <a:r>
              <a:rPr lang="en-US" baseline="0" dirty="0" smtClean="0"/>
              <a:t>testable</a:t>
            </a:r>
            <a:r>
              <a:rPr lang="ru-RU" baseline="0" dirty="0" smtClean="0"/>
              <a:t>), а какие нельзя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59C9-51FA-4314-A387-B9857F1860C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R.E.Kalman</a:t>
            </a:r>
            <a:r>
              <a:rPr lang="en-US" baseline="0" dirty="0" smtClean="0"/>
              <a:t> et all. Topics in Mathematical System Theory. 1969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59C9-51FA-4314-A387-B9857F1860C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Roy</a:t>
            </a:r>
            <a:r>
              <a:rPr lang="en-US" baseline="0" dirty="0" smtClean="0"/>
              <a:t> S. </a:t>
            </a:r>
            <a:r>
              <a:rPr lang="en-US" baseline="0" dirty="0" err="1" smtClean="0"/>
              <a:t>Fridman</a:t>
            </a:r>
            <a:r>
              <a:rPr lang="en-US" baseline="0" dirty="0" smtClean="0"/>
              <a:t>. Testability of Software Components. 1991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59C9-51FA-4314-A387-B9857F1860C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27AF-9991-4878-8F1A-89D12A35DCE3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93EE-3B2D-420E-94CD-FC578BEF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27AF-9991-4878-8F1A-89D12A35DCE3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93EE-3B2D-420E-94CD-FC578BEF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27AF-9991-4878-8F1A-89D12A35DCE3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93EE-3B2D-420E-94CD-FC578BEF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513FE0-BEA2-4B82-814B-D55BCF8A87DF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F40A26-F718-410A-ACDC-04967246F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27AF-9991-4878-8F1A-89D12A35DCE3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93EE-3B2D-420E-94CD-FC578BEF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27AF-9991-4878-8F1A-89D12A35DCE3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93EE-3B2D-420E-94CD-FC578BEF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27AF-9991-4878-8F1A-89D12A35DCE3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93EE-3B2D-420E-94CD-FC578BEF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27AF-9991-4878-8F1A-89D12A35DCE3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93EE-3B2D-420E-94CD-FC578BEF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27AF-9991-4878-8F1A-89D12A35DCE3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93EE-3B2D-420E-94CD-FC578BEF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27AF-9991-4878-8F1A-89D12A35DCE3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93EE-3B2D-420E-94CD-FC578BEF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27AF-9991-4878-8F1A-89D12A35DCE3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93EE-3B2D-420E-94CD-FC578BEF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27AF-9991-4878-8F1A-89D12A35DCE3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93EE-3B2D-420E-94CD-FC578BEF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B27AF-9991-4878-8F1A-89D12A35DCE3}" type="datetimeFigureOut">
              <a:rPr lang="ru-RU" smtClean="0"/>
              <a:pPr/>
              <a:t>22.10.2008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D93EE-3B2D-420E-94CD-FC578BEF0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8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Оценка </a:t>
            </a:r>
            <a:r>
              <a:rPr lang="ru-RU" sz="4800" dirty="0" err="1" smtClean="0"/>
              <a:t>тестопригодности</a:t>
            </a:r>
            <a:r>
              <a:rPr lang="ru-RU" sz="4800" dirty="0" smtClean="0"/>
              <a:t> </a:t>
            </a:r>
            <a:r>
              <a:rPr lang="ru-RU" sz="4800" dirty="0" err="1" smtClean="0"/>
              <a:t>веб-приложений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Алексей Баранцев</a:t>
            </a:r>
          </a:p>
          <a:p>
            <a:pPr>
              <a:buNone/>
            </a:pPr>
            <a:r>
              <a:rPr lang="ru-RU" dirty="0" smtClean="0"/>
              <a:t>ИСП РАН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/>
              <a:t>Наблюдаемость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определение состояния системы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fridman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214950"/>
            <a:ext cx="1023809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/>
              <a:t>ТЕСТИРОВАНИЕ</a:t>
            </a: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ЭТО</a:t>
            </a:r>
          </a:p>
          <a:p>
            <a:pPr algn="ctr">
              <a:buNone/>
            </a:pPr>
            <a:r>
              <a:rPr lang="ru-RU" sz="6600" dirty="0" smtClean="0"/>
              <a:t>ИНЖЕНЕРНАЯ</a:t>
            </a: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ДИСЦИПЛИНА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57224" y="1142984"/>
            <a:ext cx="5715040" cy="1143008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ТЕСТОПРИГОДНОСТЬ</a:t>
            </a:r>
            <a:endParaRPr lang="ru-RU" sz="4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14744" y="4286256"/>
            <a:ext cx="4357718" cy="1143008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ПРИКЛАДНАЯ</a:t>
            </a:r>
            <a:endParaRPr lang="ru-RU" sz="4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14744" y="3143248"/>
            <a:ext cx="4357718" cy="1143008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ТЕОРЕТИЧЕСКАЯ</a:t>
            </a:r>
            <a:endParaRPr lang="ru-RU" sz="4400" dirty="0"/>
          </a:p>
        </p:txBody>
      </p:sp>
      <p:cxnSp>
        <p:nvCxnSpPr>
          <p:cNvPr id="7" name="Shape 6"/>
          <p:cNvCxnSpPr>
            <a:endCxn id="5" idx="1"/>
          </p:cNvCxnSpPr>
          <p:nvPr/>
        </p:nvCxnSpPr>
        <p:spPr>
          <a:xfrm rot="16200000" flipH="1">
            <a:off x="2285984" y="2285992"/>
            <a:ext cx="1428760" cy="1428760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hape 8"/>
          <p:cNvCxnSpPr>
            <a:endCxn id="4" idx="1"/>
          </p:cNvCxnSpPr>
          <p:nvPr/>
        </p:nvCxnSpPr>
        <p:spPr>
          <a:xfrm rot="16200000" flipH="1">
            <a:off x="1714480" y="2857496"/>
            <a:ext cx="2571768" cy="1428760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1448" y="3786190"/>
            <a:ext cx="4257676" cy="30543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i="1" dirty="0" err="1" smtClean="0"/>
              <a:t>Тестопригодность</a:t>
            </a:r>
            <a:r>
              <a:rPr lang="ru-RU" sz="3600" i="1" dirty="0" smtClean="0"/>
              <a:t>: наличие характеристик, облегчающих тестирование</a:t>
            </a:r>
            <a:endParaRPr lang="ru-RU" sz="3600" i="1" dirty="0"/>
          </a:p>
        </p:txBody>
      </p:sp>
      <p:pic>
        <p:nvPicPr>
          <p:cNvPr id="9" name="Рисунок 8" descr="beizer.jpg"/>
          <p:cNvPicPr>
            <a:picLocks noChangeAspect="1"/>
          </p:cNvPicPr>
          <p:nvPr/>
        </p:nvPicPr>
        <p:blipFill>
          <a:blip r:embed="rId2"/>
          <a:srcRect l="16484" r="16483"/>
          <a:stretch>
            <a:fillRect/>
          </a:stretch>
        </p:blipFill>
        <p:spPr>
          <a:xfrm>
            <a:off x="4619886" y="214290"/>
            <a:ext cx="4309831" cy="6429420"/>
          </a:xfrm>
          <a:prstGeom prst="rect">
            <a:avLst/>
          </a:prstGeom>
        </p:spPr>
      </p:pic>
      <p:pic>
        <p:nvPicPr>
          <p:cNvPr id="10" name="Рисунок 9" descr="beizer-phot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2428892" cy="3130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Неявные предположения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Тестопригодность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зависит</a:t>
            </a:r>
            <a:br>
              <a:rPr lang="ru-RU" dirty="0" smtClean="0"/>
            </a:br>
            <a:r>
              <a:rPr lang="ru-RU" sz="4400" dirty="0" smtClean="0"/>
              <a:t>ТОЛЬКО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тестируемой программы</a:t>
            </a:r>
          </a:p>
          <a:p>
            <a:r>
              <a:rPr lang="ru-RU" dirty="0" smtClean="0"/>
              <a:t>не зависит от</a:t>
            </a:r>
            <a:br>
              <a:rPr lang="ru-RU" dirty="0" smtClean="0"/>
            </a:br>
            <a:r>
              <a:rPr lang="ru-RU" sz="4400" dirty="0" smtClean="0"/>
              <a:t>ИНТЕРФЕЙСА ВЗАИМОДЕЙСТВИЯ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>с тестируемой программой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ТЕСТОПРИГОДНОСТЬ</a:t>
            </a:r>
          </a:p>
          <a:p>
            <a:pPr algn="ctr">
              <a:buNone/>
            </a:pPr>
            <a:r>
              <a:rPr lang="ru-RU" sz="4400" dirty="0" smtClean="0"/>
              <a:t>ЗАВИСИТ</a:t>
            </a:r>
          </a:p>
          <a:p>
            <a:pPr algn="ctr">
              <a:buNone/>
            </a:pPr>
            <a:r>
              <a:rPr lang="ru-RU" sz="7200" dirty="0" smtClean="0"/>
              <a:t>ТОЛЬКО</a:t>
            </a: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ОТ ТЕСТИРУЕМОЙ</a:t>
            </a:r>
          </a:p>
          <a:p>
            <a:pPr algn="ctr">
              <a:buNone/>
            </a:pPr>
            <a:r>
              <a:rPr lang="ru-RU" sz="4400" dirty="0" smtClean="0"/>
              <a:t>ПРОГРАММЫ?</a:t>
            </a:r>
            <a:endParaRPr lang="ru-RU" sz="4400" dirty="0"/>
          </a:p>
        </p:txBody>
      </p:sp>
      <p:sp>
        <p:nvSpPr>
          <p:cNvPr id="5" name="Знак запрета 4"/>
          <p:cNvSpPr/>
          <p:nvPr/>
        </p:nvSpPr>
        <p:spPr>
          <a:xfrm>
            <a:off x="1571604" y="428604"/>
            <a:ext cx="5715040" cy="5715040"/>
          </a:xfrm>
          <a:prstGeom prst="noSmoking">
            <a:avLst/>
          </a:prstGeom>
          <a:solidFill>
            <a:srgbClr val="C0504D">
              <a:alpha val="40000"/>
            </a:srgb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i="1" dirty="0" smtClean="0"/>
              <a:t>Testability </a:t>
            </a:r>
            <a:r>
              <a:rPr lang="en-US" sz="6000" i="1" dirty="0" smtClean="0"/>
              <a:t>= F(Program)</a:t>
            </a:r>
            <a:endParaRPr lang="en-US" sz="4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i="1" dirty="0" smtClean="0"/>
              <a:t>Testability</a:t>
            </a:r>
          </a:p>
          <a:p>
            <a:pPr>
              <a:buNone/>
            </a:pPr>
            <a:r>
              <a:rPr lang="en-US" sz="6000" i="1" dirty="0" smtClean="0"/>
              <a:t> 		</a:t>
            </a:r>
            <a:r>
              <a:rPr lang="en-US" sz="6000" i="1" dirty="0" smtClean="0"/>
              <a:t>= F(Program, Target)</a:t>
            </a:r>
            <a:endParaRPr lang="en-US" sz="4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p_si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0" y="2571744"/>
            <a:ext cx="9116640" cy="4286256"/>
          </a:xfrm>
          <a:prstGeom prst="rect">
            <a:avLst/>
          </a:prstGeom>
        </p:spPr>
      </p:pic>
      <p:pic>
        <p:nvPicPr>
          <p:cNvPr id="5" name="Рисунок 4" descr="sil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352"/>
            <a:ext cx="4357685" cy="2583485"/>
          </a:xfrm>
          <a:prstGeom prst="rect">
            <a:avLst/>
          </a:prstGeom>
        </p:spPr>
      </p:pic>
      <p:pic>
        <p:nvPicPr>
          <p:cNvPr id="6" name="Рисунок 5" descr="silk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062" y="-857280"/>
            <a:ext cx="4816938" cy="3399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ina Airli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93237" cy="6929462"/>
          </a:xfrm>
          <a:prstGeom prst="rect">
            <a:avLst/>
          </a:prstGeom>
        </p:spPr>
      </p:pic>
      <p:pic>
        <p:nvPicPr>
          <p:cNvPr id="3" name="Рисунок 2" descr="map_sil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0"/>
            <a:ext cx="3143240" cy="143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rnap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802" y="-2249067"/>
            <a:ext cx="6072199" cy="9558479"/>
          </a:xfrm>
        </p:spPr>
      </p:pic>
      <p:pic>
        <p:nvPicPr>
          <p:cNvPr id="5" name="Рисунок 4" descr="carnap-ph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28"/>
            <a:ext cx="253605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riana_tre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0"/>
            <a:ext cx="9144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thyscaphe_Tries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84363"/>
          </a:xfrm>
          <a:prstGeom prst="rect">
            <a:avLst/>
          </a:prstGeom>
        </p:spPr>
      </p:pic>
      <p:pic>
        <p:nvPicPr>
          <p:cNvPr id="3" name="Рисунок 2" descr="Mariana_tren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198" y="0"/>
            <a:ext cx="1928802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-24"/>
            <a:ext cx="6858048" cy="6858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ma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46" y="0"/>
            <a:ext cx="2214554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i="1" dirty="0" smtClean="0"/>
              <a:t>Testability</a:t>
            </a:r>
          </a:p>
          <a:p>
            <a:pPr>
              <a:buNone/>
            </a:pPr>
            <a:r>
              <a:rPr lang="en-US" sz="6000" i="1" dirty="0" smtClean="0"/>
              <a:t>= F(Program, Target, Tool)</a:t>
            </a:r>
            <a:endParaRPr lang="en-US" sz="4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i="1" dirty="0" smtClean="0"/>
              <a:t>Testability</a:t>
            </a:r>
          </a:p>
          <a:p>
            <a:pPr>
              <a:buNone/>
            </a:pPr>
            <a:r>
              <a:rPr lang="en-US" sz="6000" i="1" dirty="0" smtClean="0"/>
              <a:t>		= F(Program, Target,</a:t>
            </a:r>
          </a:p>
          <a:p>
            <a:pPr>
              <a:buNone/>
            </a:pPr>
            <a:r>
              <a:rPr lang="en-US" sz="6000" i="1" dirty="0" smtClean="0"/>
              <a:t> 					Tool, Method)</a:t>
            </a:r>
            <a:endParaRPr lang="en-US" sz="4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Частный случай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i="1" dirty="0" smtClean="0"/>
              <a:t>Target</a:t>
            </a:r>
            <a:r>
              <a:rPr lang="en-US" sz="4000" dirty="0" smtClean="0"/>
              <a:t> = </a:t>
            </a:r>
            <a:r>
              <a:rPr lang="ru-RU" sz="4000" dirty="0" smtClean="0"/>
              <a:t>Модульное функциональное тестирование, полнота – по покрытию кода</a:t>
            </a:r>
          </a:p>
          <a:p>
            <a:pPr>
              <a:buNone/>
            </a:pPr>
            <a:r>
              <a:rPr lang="en-US" sz="4000" i="1" dirty="0" smtClean="0"/>
              <a:t>Tool</a:t>
            </a:r>
            <a:r>
              <a:rPr lang="en-US" sz="4000" dirty="0" smtClean="0"/>
              <a:t> = </a:t>
            </a:r>
            <a:r>
              <a:rPr lang="en-US" sz="4000" dirty="0" err="1" smtClean="0"/>
              <a:t>xUnit</a:t>
            </a:r>
            <a:endParaRPr lang="ru-RU" sz="4000" dirty="0" smtClean="0"/>
          </a:p>
          <a:p>
            <a:pPr>
              <a:buNone/>
            </a:pPr>
            <a:r>
              <a:rPr lang="en-US" sz="4000" i="1" dirty="0" smtClean="0"/>
              <a:t>Method</a:t>
            </a:r>
            <a:r>
              <a:rPr lang="en-US" sz="4000" dirty="0" smtClean="0"/>
              <a:t> </a:t>
            </a:r>
            <a:r>
              <a:rPr lang="ru-RU" sz="4000" dirty="0" smtClean="0"/>
              <a:t>= тестирование «белого ящика» через программный интерфейс (</a:t>
            </a:r>
            <a:r>
              <a:rPr lang="en-US" sz="4000" dirty="0" smtClean="0"/>
              <a:t>API)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Частный случай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i="1" dirty="0" smtClean="0"/>
              <a:t>Target</a:t>
            </a:r>
            <a:r>
              <a:rPr lang="en-US" sz="4000" dirty="0" smtClean="0"/>
              <a:t> = </a:t>
            </a:r>
            <a:r>
              <a:rPr lang="ru-RU" sz="4000" dirty="0" smtClean="0"/>
              <a:t>Системное функциональное тестирование, полнота – по покрытию требований</a:t>
            </a:r>
          </a:p>
          <a:p>
            <a:pPr>
              <a:buNone/>
            </a:pPr>
            <a:r>
              <a:rPr lang="en-US" sz="4000" i="1" dirty="0" smtClean="0"/>
              <a:t>Tool</a:t>
            </a:r>
            <a:r>
              <a:rPr lang="en-US" sz="4000" dirty="0" smtClean="0"/>
              <a:t> = Selenium</a:t>
            </a:r>
            <a:endParaRPr lang="ru-RU" sz="4000" dirty="0" smtClean="0"/>
          </a:p>
          <a:p>
            <a:pPr>
              <a:buNone/>
            </a:pPr>
            <a:r>
              <a:rPr lang="en-US" sz="4000" i="1" dirty="0" smtClean="0"/>
              <a:t>Method</a:t>
            </a:r>
            <a:r>
              <a:rPr lang="en-US" sz="4000" dirty="0" smtClean="0"/>
              <a:t> </a:t>
            </a:r>
            <a:r>
              <a:rPr lang="ru-RU" sz="4000" dirty="0" smtClean="0"/>
              <a:t>= тестирование «чёрного ящика» через интерфейс с браузером </a:t>
            </a:r>
            <a:r>
              <a:rPr lang="en-US" sz="4000" dirty="0" smtClean="0"/>
              <a:t>Firefox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i="1" dirty="0" smtClean="0"/>
              <a:t>Testability</a:t>
            </a:r>
          </a:p>
          <a:p>
            <a:pPr>
              <a:buNone/>
            </a:pPr>
            <a:r>
              <a:rPr lang="en-US" sz="6000" i="1" dirty="0" smtClean="0"/>
              <a:t>		= F(</a:t>
            </a:r>
            <a:r>
              <a:rPr lang="en-US" sz="7200" b="1" i="1" dirty="0" smtClean="0"/>
              <a:t>Program</a:t>
            </a:r>
            <a:r>
              <a:rPr lang="en-US" sz="6000" i="1" dirty="0" smtClean="0"/>
              <a:t>, Target,</a:t>
            </a:r>
          </a:p>
          <a:p>
            <a:pPr>
              <a:buNone/>
            </a:pPr>
            <a:r>
              <a:rPr lang="en-US" sz="6000" i="1" dirty="0" smtClean="0"/>
              <a:t> 					Tool, Method)</a:t>
            </a:r>
            <a:endParaRPr lang="en-US" sz="4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i="1" dirty="0" smtClean="0"/>
              <a:t>Testability</a:t>
            </a:r>
          </a:p>
          <a:p>
            <a:pPr>
              <a:buNone/>
            </a:pPr>
            <a:r>
              <a:rPr lang="en-US" sz="6000" i="1" dirty="0" smtClean="0"/>
              <a:t>		= F(Program, Target,</a:t>
            </a:r>
          </a:p>
          <a:p>
            <a:pPr>
              <a:buNone/>
            </a:pPr>
            <a:r>
              <a:rPr lang="en-US" sz="6000" i="1" dirty="0" smtClean="0"/>
              <a:t> 				</a:t>
            </a:r>
            <a:r>
              <a:rPr lang="ru-RU" sz="6000" i="1" dirty="0" smtClean="0"/>
              <a:t>   </a:t>
            </a:r>
            <a:r>
              <a:rPr lang="en-US" sz="7200" b="1" i="1" dirty="0" smtClean="0"/>
              <a:t>Tool</a:t>
            </a:r>
            <a:r>
              <a:rPr lang="en-US" sz="6000" i="1" dirty="0" smtClean="0"/>
              <a:t>, Method)</a:t>
            </a:r>
            <a:endParaRPr lang="en-US" sz="4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lma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68031" y="142852"/>
            <a:ext cx="4333125" cy="6608015"/>
          </a:xfrm>
        </p:spPr>
      </p:pic>
      <p:pic>
        <p:nvPicPr>
          <p:cNvPr id="5" name="Рисунок 4" descr="kalman-ph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27"/>
            <a:ext cx="2571768" cy="3214712"/>
          </a:xfrm>
          <a:prstGeom prst="rect">
            <a:avLst/>
          </a:prstGeom>
        </p:spPr>
      </p:pic>
      <p:pic>
        <p:nvPicPr>
          <p:cNvPr id="6" name="Рисунок 5" descr="fs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1" y="3860957"/>
            <a:ext cx="3786214" cy="249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700" dirty="0" err="1" smtClean="0"/>
              <a:t>Тестопригодность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700" dirty="0" err="1" smtClean="0"/>
              <a:t>Тестопригодность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400" dirty="0" smtClean="0"/>
              <a:t>ТЕСТОПРИГОДНОСТЬ</a:t>
            </a:r>
          </a:p>
          <a:p>
            <a:pPr algn="ctr">
              <a:buNone/>
            </a:pPr>
            <a:r>
              <a:rPr lang="ru-RU" sz="4400" dirty="0" smtClean="0"/>
              <a:t>НЕ ЗАВИСИТ ОТ</a:t>
            </a:r>
          </a:p>
          <a:p>
            <a:pPr algn="ctr">
              <a:buNone/>
            </a:pPr>
            <a:r>
              <a:rPr lang="ru-RU" sz="7800" dirty="0" smtClean="0"/>
              <a:t>ИНТЕРФЕЙСА</a:t>
            </a:r>
          </a:p>
          <a:p>
            <a:pPr algn="ctr">
              <a:buNone/>
            </a:pPr>
            <a:r>
              <a:rPr lang="ru-RU" sz="7800" dirty="0" smtClean="0"/>
              <a:t>ВЗАИМОДЕЙСТВИЯ</a:t>
            </a:r>
          </a:p>
          <a:p>
            <a:pPr algn="ctr">
              <a:buNone/>
            </a:pPr>
            <a:r>
              <a:rPr lang="ru-RU" sz="4400" dirty="0" smtClean="0"/>
              <a:t> </a:t>
            </a:r>
            <a:r>
              <a:rPr lang="ru-RU" sz="4400" dirty="0" smtClean="0"/>
              <a:t>С ТЕСТИРУЕМОЙ</a:t>
            </a:r>
          </a:p>
          <a:p>
            <a:pPr algn="ctr">
              <a:buNone/>
            </a:pPr>
            <a:r>
              <a:rPr lang="ru-RU" sz="4400" dirty="0" smtClean="0"/>
              <a:t>ПРОГРАММОЙ?</a:t>
            </a:r>
            <a:endParaRPr lang="ru-RU" sz="4400" dirty="0"/>
          </a:p>
        </p:txBody>
      </p:sp>
      <p:sp>
        <p:nvSpPr>
          <p:cNvPr id="5" name="Знак запрета 4"/>
          <p:cNvSpPr/>
          <p:nvPr/>
        </p:nvSpPr>
        <p:spPr>
          <a:xfrm>
            <a:off x="1571604" y="428604"/>
            <a:ext cx="5715040" cy="5715040"/>
          </a:xfrm>
          <a:prstGeom prst="noSmoking">
            <a:avLst/>
          </a:prstGeom>
          <a:solidFill>
            <a:srgbClr val="C0504D">
              <a:alpha val="40000"/>
            </a:srgb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50000"/>
              </a:lnSpc>
              <a:buNone/>
            </a:pPr>
            <a:endParaRPr lang="en-US" sz="4400" dirty="0" smtClean="0"/>
          </a:p>
          <a:p>
            <a:pPr algn="ctr">
              <a:lnSpc>
                <a:spcPct val="50000"/>
              </a:lnSpc>
              <a:buNone/>
            </a:pPr>
            <a:r>
              <a:rPr lang="ru-RU" sz="4400" dirty="0" smtClean="0"/>
              <a:t>ТЕСТОПРИГОДНОСТЬ</a:t>
            </a:r>
            <a:endParaRPr lang="en-US" sz="4400" dirty="0" smtClean="0"/>
          </a:p>
          <a:p>
            <a:pPr algn="ctr">
              <a:lnSpc>
                <a:spcPct val="50000"/>
              </a:lnSpc>
              <a:buNone/>
            </a:pPr>
            <a:r>
              <a:rPr lang="en-US" sz="4000" dirty="0" smtClean="0"/>
              <a:t>testability</a:t>
            </a:r>
            <a:endParaRPr lang="ru-RU" sz="4000" dirty="0" smtClean="0"/>
          </a:p>
          <a:p>
            <a:pPr algn="ctr">
              <a:buNone/>
            </a:pPr>
            <a:r>
              <a:rPr lang="ru-RU" sz="4400" dirty="0" smtClean="0"/>
              <a:t>=</a:t>
            </a:r>
          </a:p>
          <a:p>
            <a:pPr algn="ctr">
              <a:buNone/>
            </a:pPr>
            <a:r>
              <a:rPr lang="ru-RU" sz="4400" dirty="0" smtClean="0"/>
              <a:t>УПРАВЛЯЕМОСТЬ</a:t>
            </a:r>
            <a:endParaRPr lang="en-US" sz="4400" dirty="0" smtClean="0"/>
          </a:p>
          <a:p>
            <a:pPr algn="ctr">
              <a:lnSpc>
                <a:spcPct val="50000"/>
              </a:lnSpc>
              <a:buNone/>
            </a:pPr>
            <a:r>
              <a:rPr lang="en-US" sz="4000" dirty="0" smtClean="0"/>
              <a:t>controllability</a:t>
            </a:r>
          </a:p>
          <a:p>
            <a:pPr algn="ctr">
              <a:buNone/>
            </a:pPr>
            <a:r>
              <a:rPr lang="en-US" sz="4400" dirty="0" smtClean="0"/>
              <a:t>+</a:t>
            </a:r>
          </a:p>
          <a:p>
            <a:pPr algn="ctr">
              <a:buNone/>
            </a:pPr>
            <a:r>
              <a:rPr lang="ru-RU" sz="4400" dirty="0" smtClean="0"/>
              <a:t>НА</a:t>
            </a:r>
            <a:r>
              <a:rPr lang="ru-RU" sz="4400" dirty="0"/>
              <a:t>Б</a:t>
            </a:r>
            <a:r>
              <a:rPr lang="ru-RU" sz="4400" dirty="0" smtClean="0"/>
              <a:t>ЛЮДАЕМОСТЬ</a:t>
            </a:r>
          </a:p>
          <a:p>
            <a:pPr algn="ctr">
              <a:lnSpc>
                <a:spcPct val="50000"/>
              </a:lnSpc>
              <a:buNone/>
            </a:pPr>
            <a:r>
              <a:rPr lang="en-US" sz="4000" dirty="0" err="1" smtClean="0"/>
              <a:t>observability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 smtClean="0"/>
              <a:t>Управляемость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простота подачи стимулов</a:t>
            </a:r>
            <a:endParaRPr lang="ru-RU" dirty="0"/>
          </a:p>
        </p:txBody>
      </p:sp>
      <p:pic>
        <p:nvPicPr>
          <p:cNvPr id="4" name="Содержимое 3" descr="googl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66254" y="2285992"/>
            <a:ext cx="5877746" cy="22767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 smtClean="0"/>
              <a:t>Управляемость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простота подачи стимулов</a:t>
            </a:r>
            <a:endParaRPr lang="ru-RU" dirty="0"/>
          </a:p>
        </p:txBody>
      </p:sp>
      <p:pic>
        <p:nvPicPr>
          <p:cNvPr id="4" name="Содержимое 3" descr="googl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66254" y="2285992"/>
            <a:ext cx="5877746" cy="2276793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714612" y="1928802"/>
            <a:ext cx="857256" cy="4286280"/>
          </a:xfrm>
          <a:prstGeom prst="roundRect">
            <a:avLst/>
          </a:prstGeom>
          <a:solidFill>
            <a:srgbClr val="0070C0">
              <a:alpha val="25098"/>
            </a:srgbClr>
          </a:solidFill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4000" dirty="0" smtClean="0"/>
              <a:t>Драйвер </a:t>
            </a:r>
            <a:r>
              <a:rPr lang="en-US" sz="4000" dirty="0" err="1" smtClean="0"/>
              <a:t>WebUI</a:t>
            </a:r>
            <a:endParaRPr lang="ru-RU" sz="4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571868" y="2714620"/>
            <a:ext cx="1000132" cy="9286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00496" y="3500438"/>
            <a:ext cx="1141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SEC(R)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571868" y="4071942"/>
            <a:ext cx="1643074" cy="10001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214414" y="2643182"/>
            <a:ext cx="150019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214414" y="5072074"/>
            <a:ext cx="150019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2844" y="2714620"/>
            <a:ext cx="2509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type(“q”, “SEC(R)”)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596" y="5143512"/>
            <a:ext cx="1786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dirty="0" smtClean="0"/>
              <a:t>lick(“</a:t>
            </a:r>
            <a:r>
              <a:rPr lang="en-US" sz="2400" dirty="0" err="1" smtClean="0"/>
              <a:t>btnG</a:t>
            </a:r>
            <a:r>
              <a:rPr lang="en-US" sz="2400" dirty="0" smtClean="0"/>
              <a:t>”)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 smtClean="0"/>
              <a:t>Наблюдаемость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простота наблюдения реакций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4612" y="2285992"/>
            <a:ext cx="857256" cy="4143404"/>
          </a:xfrm>
          <a:prstGeom prst="roundRect">
            <a:avLst/>
          </a:prstGeom>
          <a:solidFill>
            <a:srgbClr val="0070C0">
              <a:alpha val="25098"/>
            </a:srgbClr>
          </a:solidFill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4000" dirty="0" smtClean="0"/>
              <a:t>Драйвер </a:t>
            </a:r>
            <a:r>
              <a:rPr lang="en-US" sz="4000" dirty="0" err="1" smtClean="0"/>
              <a:t>WebUI</a:t>
            </a:r>
            <a:endParaRPr lang="ru-RU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571472" y="1643050"/>
            <a:ext cx="7255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verifyText</a:t>
            </a:r>
            <a:r>
              <a:rPr lang="en-US" sz="2400" dirty="0" smtClean="0"/>
              <a:t>(“//</a:t>
            </a:r>
            <a:r>
              <a:rPr lang="en-US" sz="2400" dirty="0" smtClean="0"/>
              <a:t>div[@id='res']//</a:t>
            </a:r>
            <a:r>
              <a:rPr lang="en-US" sz="2400" dirty="0" err="1" smtClean="0"/>
              <a:t>li</a:t>
            </a:r>
            <a:r>
              <a:rPr lang="en-US" sz="2400" dirty="0" smtClean="0"/>
              <a:t>[1]//a”, “SEC(R): </a:t>
            </a:r>
            <a:r>
              <a:rPr lang="ru-RU" sz="2400" dirty="0" smtClean="0"/>
              <a:t>Главная</a:t>
            </a:r>
            <a:r>
              <a:rPr lang="en-US" sz="2400" dirty="0" smtClean="0"/>
              <a:t>”)</a:t>
            </a:r>
            <a:endParaRPr lang="ru-RU" sz="2400" dirty="0"/>
          </a:p>
        </p:txBody>
      </p:sp>
      <p:pic>
        <p:nvPicPr>
          <p:cNvPr id="26" name="Содержимое 25" descr="secr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1934" y="2857496"/>
            <a:ext cx="6239746" cy="3419953"/>
          </a:xfrm>
        </p:spPr>
      </p:pic>
      <p:cxnSp>
        <p:nvCxnSpPr>
          <p:cNvPr id="21" name="Прямая со стрелкой 20"/>
          <p:cNvCxnSpPr/>
          <p:nvPr/>
        </p:nvCxnSpPr>
        <p:spPr>
          <a:xfrm>
            <a:off x="3571868" y="4786322"/>
            <a:ext cx="50006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rot="16200000" flipH="1">
            <a:off x="607191" y="2678901"/>
            <a:ext cx="2643206" cy="1571636"/>
          </a:xfrm>
          <a:prstGeom prst="bentConnector3">
            <a:avLst>
              <a:gd name="adj1" fmla="val 99907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50000"/>
              </a:lnSpc>
              <a:buNone/>
            </a:pPr>
            <a:endParaRPr lang="en-US" sz="4400" dirty="0" smtClean="0"/>
          </a:p>
          <a:p>
            <a:pPr algn="ctr">
              <a:lnSpc>
                <a:spcPct val="50000"/>
              </a:lnSpc>
              <a:buNone/>
            </a:pPr>
            <a:r>
              <a:rPr lang="ru-RU" sz="4400" dirty="0" smtClean="0"/>
              <a:t>ТЕСТОПРИГОДНОСТЬ</a:t>
            </a:r>
            <a:endParaRPr lang="en-US" sz="4400" dirty="0" smtClean="0"/>
          </a:p>
          <a:p>
            <a:pPr algn="ctr">
              <a:lnSpc>
                <a:spcPct val="50000"/>
              </a:lnSpc>
              <a:buNone/>
            </a:pPr>
            <a:r>
              <a:rPr lang="en-US" sz="4000" dirty="0" smtClean="0"/>
              <a:t>testability</a:t>
            </a:r>
            <a:endParaRPr lang="ru-RU" sz="4000" dirty="0" smtClean="0"/>
          </a:p>
          <a:p>
            <a:pPr algn="ctr">
              <a:buNone/>
            </a:pPr>
            <a:r>
              <a:rPr lang="ru-RU" sz="4400" dirty="0" smtClean="0"/>
              <a:t>=</a:t>
            </a:r>
          </a:p>
          <a:p>
            <a:pPr algn="ctr">
              <a:buNone/>
            </a:pPr>
            <a:r>
              <a:rPr lang="ru-RU" sz="4400" dirty="0" smtClean="0"/>
              <a:t>УПРАВЛЯЕМОСТЬ</a:t>
            </a:r>
            <a:endParaRPr lang="en-US" sz="4400" dirty="0" smtClean="0"/>
          </a:p>
          <a:p>
            <a:pPr algn="ctr">
              <a:lnSpc>
                <a:spcPct val="50000"/>
              </a:lnSpc>
              <a:buNone/>
            </a:pPr>
            <a:r>
              <a:rPr lang="en-US" sz="4000" dirty="0" smtClean="0"/>
              <a:t>controllability</a:t>
            </a:r>
          </a:p>
          <a:p>
            <a:pPr algn="ctr">
              <a:buNone/>
            </a:pPr>
            <a:r>
              <a:rPr lang="en-US" sz="4400" dirty="0" smtClean="0"/>
              <a:t>+</a:t>
            </a:r>
          </a:p>
          <a:p>
            <a:pPr algn="ctr">
              <a:buNone/>
            </a:pPr>
            <a:r>
              <a:rPr lang="ru-RU" sz="4400" dirty="0" smtClean="0"/>
              <a:t>НА</a:t>
            </a:r>
            <a:r>
              <a:rPr lang="ru-RU" sz="4400" dirty="0"/>
              <a:t>Б</a:t>
            </a:r>
            <a:r>
              <a:rPr lang="ru-RU" sz="4400" dirty="0" smtClean="0"/>
              <a:t>ЛЮДАЕМОСТЬ</a:t>
            </a:r>
          </a:p>
          <a:p>
            <a:pPr algn="ctr">
              <a:lnSpc>
                <a:spcPct val="50000"/>
              </a:lnSpc>
              <a:buNone/>
            </a:pPr>
            <a:r>
              <a:rPr lang="en-US" sz="4000" dirty="0" err="1" smtClean="0"/>
              <a:t>observability</a:t>
            </a:r>
            <a:endParaRPr lang="ru-RU" sz="4000" dirty="0"/>
          </a:p>
        </p:txBody>
      </p:sp>
      <p:pic>
        <p:nvPicPr>
          <p:cNvPr id="4" name="Рисунок 3" descr="kalman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286388"/>
            <a:ext cx="1085858" cy="1357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/>
              <a:t>Наблюдаемость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различные значения на выходе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kalman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286388"/>
            <a:ext cx="1085858" cy="1357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/>
              <a:t>Управляемость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достижимость состояний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kalman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286388"/>
            <a:ext cx="1085858" cy="1357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n-tech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9058" y="214290"/>
            <a:ext cx="4333892" cy="6392491"/>
          </a:xfrm>
        </p:spPr>
      </p:pic>
      <p:pic>
        <p:nvPicPr>
          <p:cNvPr id="5" name="Рисунок 4" descr="fridman-ph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28"/>
            <a:ext cx="2586464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50000"/>
              </a:lnSpc>
              <a:buNone/>
            </a:pPr>
            <a:endParaRPr lang="en-US" sz="4400" dirty="0" smtClean="0"/>
          </a:p>
          <a:p>
            <a:pPr algn="ctr">
              <a:lnSpc>
                <a:spcPct val="50000"/>
              </a:lnSpc>
              <a:buNone/>
            </a:pPr>
            <a:r>
              <a:rPr lang="ru-RU" sz="4400" dirty="0" smtClean="0"/>
              <a:t>ТЕСТОПРИГОДНОСТЬ</a:t>
            </a:r>
            <a:endParaRPr lang="en-US" sz="4400" dirty="0" smtClean="0"/>
          </a:p>
          <a:p>
            <a:pPr algn="ctr">
              <a:lnSpc>
                <a:spcPct val="50000"/>
              </a:lnSpc>
              <a:buNone/>
            </a:pPr>
            <a:r>
              <a:rPr lang="en-US" sz="4000" dirty="0" smtClean="0"/>
              <a:t>testability</a:t>
            </a:r>
            <a:endParaRPr lang="ru-RU" sz="4000" dirty="0" smtClean="0"/>
          </a:p>
          <a:p>
            <a:pPr algn="ctr">
              <a:buNone/>
            </a:pPr>
            <a:r>
              <a:rPr lang="ru-RU" sz="4400" dirty="0" smtClean="0"/>
              <a:t>=</a:t>
            </a:r>
          </a:p>
          <a:p>
            <a:pPr algn="ctr">
              <a:buNone/>
            </a:pPr>
            <a:r>
              <a:rPr lang="ru-RU" sz="4400" dirty="0" smtClean="0"/>
              <a:t>УПРАВЛЯЕМОСТЬ</a:t>
            </a:r>
            <a:endParaRPr lang="en-US" sz="4400" dirty="0" smtClean="0"/>
          </a:p>
          <a:p>
            <a:pPr algn="ctr">
              <a:lnSpc>
                <a:spcPct val="50000"/>
              </a:lnSpc>
              <a:buNone/>
            </a:pPr>
            <a:r>
              <a:rPr lang="en-US" sz="4000" dirty="0" smtClean="0"/>
              <a:t>controllability</a:t>
            </a:r>
          </a:p>
          <a:p>
            <a:pPr algn="ctr">
              <a:buNone/>
            </a:pPr>
            <a:r>
              <a:rPr lang="en-US" sz="4400" dirty="0" smtClean="0"/>
              <a:t>+</a:t>
            </a:r>
          </a:p>
          <a:p>
            <a:pPr algn="ctr">
              <a:buNone/>
            </a:pPr>
            <a:r>
              <a:rPr lang="ru-RU" sz="4400" dirty="0" smtClean="0"/>
              <a:t>НА</a:t>
            </a:r>
            <a:r>
              <a:rPr lang="ru-RU" sz="4400" dirty="0"/>
              <a:t>Б</a:t>
            </a:r>
            <a:r>
              <a:rPr lang="ru-RU" sz="4400" dirty="0" smtClean="0"/>
              <a:t>ЛЮДАЕМОСТЬ</a:t>
            </a:r>
          </a:p>
          <a:p>
            <a:pPr algn="ctr">
              <a:lnSpc>
                <a:spcPct val="50000"/>
              </a:lnSpc>
              <a:buNone/>
            </a:pPr>
            <a:r>
              <a:rPr lang="en-US" sz="4000" dirty="0" err="1" smtClean="0"/>
              <a:t>observability</a:t>
            </a:r>
            <a:endParaRPr lang="ru-RU" sz="4000" dirty="0"/>
          </a:p>
        </p:txBody>
      </p:sp>
      <p:pic>
        <p:nvPicPr>
          <p:cNvPr id="5" name="Рисунок 4" descr="fridman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214950"/>
            <a:ext cx="1023809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/>
              <a:t>Управляемость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покрытие области выходных значений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fridman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214950"/>
            <a:ext cx="1023809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242</Words>
  <Application>Microsoft Office PowerPoint</Application>
  <PresentationFormat>Экран (4:3)</PresentationFormat>
  <Paragraphs>98</Paragraphs>
  <Slides>36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Оценка тестопригодности веб-приложений</vt:lpstr>
      <vt:lpstr>Слайд 2</vt:lpstr>
      <vt:lpstr>Слайд 3</vt:lpstr>
      <vt:lpstr>Слайд 4</vt:lpstr>
      <vt:lpstr>Наблюдаемость различные значения на выходе</vt:lpstr>
      <vt:lpstr>Управляемость достижимость состояний</vt:lpstr>
      <vt:lpstr>Слайд 7</vt:lpstr>
      <vt:lpstr>Слайд 8</vt:lpstr>
      <vt:lpstr>Управляемость покрытие области выходных значений</vt:lpstr>
      <vt:lpstr>Наблюдаемость определение состояния системы</vt:lpstr>
      <vt:lpstr>Слайд 11</vt:lpstr>
      <vt:lpstr>Слайд 12</vt:lpstr>
      <vt:lpstr>Слайд 13</vt:lpstr>
      <vt:lpstr>Неявные предположения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Частный случай</vt:lpstr>
      <vt:lpstr>Частный случай</vt:lpstr>
      <vt:lpstr>Слайд 28</vt:lpstr>
      <vt:lpstr>Слайд 29</vt:lpstr>
      <vt:lpstr>Тестопригодность</vt:lpstr>
      <vt:lpstr>Тестопригодность</vt:lpstr>
      <vt:lpstr>Слайд 32</vt:lpstr>
      <vt:lpstr>Слайд 33</vt:lpstr>
      <vt:lpstr>Управляемость простота подачи стимулов</vt:lpstr>
      <vt:lpstr>Управляемость простота подачи стимулов</vt:lpstr>
      <vt:lpstr>Наблюдаемость простота наблюдения реакций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тестопригодности веб-приложений</dc:title>
  <dc:creator>Баранцев Алексей</dc:creator>
  <cp:lastModifiedBy>Баранцев Алексей</cp:lastModifiedBy>
  <cp:revision>36</cp:revision>
  <dcterms:created xsi:type="dcterms:W3CDTF">2008-10-21T05:19:31Z</dcterms:created>
  <dcterms:modified xsi:type="dcterms:W3CDTF">2008-10-22T13:03:32Z</dcterms:modified>
</cp:coreProperties>
</file>