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30"/>
  </p:notesMasterIdLst>
  <p:handoutMasterIdLst>
    <p:handoutMasterId r:id="rId31"/>
  </p:handoutMasterIdLst>
  <p:sldIdLst>
    <p:sldId id="291" r:id="rId2"/>
    <p:sldId id="354" r:id="rId3"/>
    <p:sldId id="311" r:id="rId4"/>
    <p:sldId id="378" r:id="rId5"/>
    <p:sldId id="379" r:id="rId6"/>
    <p:sldId id="364" r:id="rId7"/>
    <p:sldId id="360" r:id="rId8"/>
    <p:sldId id="332" r:id="rId9"/>
    <p:sldId id="333" r:id="rId10"/>
    <p:sldId id="321" r:id="rId11"/>
    <p:sldId id="340" r:id="rId12"/>
    <p:sldId id="382" r:id="rId13"/>
    <p:sldId id="356" r:id="rId14"/>
    <p:sldId id="381" r:id="rId15"/>
    <p:sldId id="316" r:id="rId16"/>
    <p:sldId id="323" r:id="rId17"/>
    <p:sldId id="367" r:id="rId18"/>
    <p:sldId id="368" r:id="rId19"/>
    <p:sldId id="366" r:id="rId20"/>
    <p:sldId id="370" r:id="rId21"/>
    <p:sldId id="372" r:id="rId22"/>
    <p:sldId id="373" r:id="rId23"/>
    <p:sldId id="375" r:id="rId24"/>
    <p:sldId id="376" r:id="rId25"/>
    <p:sldId id="377" r:id="rId26"/>
    <p:sldId id="374" r:id="rId27"/>
    <p:sldId id="383" r:id="rId28"/>
    <p:sldId id="363" r:id="rId29"/>
  </p:sldIdLst>
  <p:sldSz cx="9144000" cy="6858000" type="screen4x3"/>
  <p:notesSz cx="6858000" cy="9144000"/>
  <p:embeddedFontLst>
    <p:embeddedFont>
      <p:font typeface="Arial Black" pitchFamily="34" charset="0"/>
      <p:regular r:id="rId32"/>
    </p:embeddedFont>
    <p:embeddedFont>
      <p:font typeface="Tahoma" pitchFamily="34" charset="0"/>
      <p:regular r:id="rId33"/>
      <p:bold r:id="rId34"/>
    </p:embeddedFont>
    <p:embeddedFont>
      <p:font typeface="Comic Sans MS" pitchFamily="66" charset="0"/>
      <p:regular r:id="rId35"/>
      <p:bold r:id="rId36"/>
    </p:embeddedFont>
  </p:embeddedFontLst>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gwiley"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FBFBF"/>
    <a:srgbClr val="FF00FF"/>
    <a:srgbClr val="FF66FF"/>
    <a:srgbClr val="0066FF"/>
    <a:srgbClr val="99FF33"/>
    <a:srgbClr val="808080"/>
    <a:srgbClr val="FF0000"/>
    <a:srgbClr val="B2B2B2"/>
    <a:srgbClr val="EAEAEA"/>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16" autoAdjust="0"/>
    <p:restoredTop sz="89722" autoAdjust="0"/>
  </p:normalViewPr>
  <p:slideViewPr>
    <p:cSldViewPr>
      <p:cViewPr>
        <p:scale>
          <a:sx n="89" d="100"/>
          <a:sy n="89" d="100"/>
        </p:scale>
        <p:origin x="-708" y="-216"/>
      </p:cViewPr>
      <p:guideLst>
        <p:guide orient="horz"/>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226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259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259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259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DC3786-7632-48DE-B40B-CD3601B17868}"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dirty="0" smtClean="0"/>
              <a:t>May 6, 2008</a:t>
            </a: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dirty="0" smtClean="0"/>
              <a:t>Software Solution Group</a:t>
            </a: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C2AE7D-9DA6-4510-8644-542B02C93B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3.intel.com/cd/software/products/asmo-na/eng/perflib/219780.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dirty="0" smtClean="0"/>
          </a:p>
        </p:txBody>
      </p:sp>
      <p:sp>
        <p:nvSpPr>
          <p:cNvPr id="51204" name="Slide Number Placeholder 3"/>
          <p:cNvSpPr>
            <a:spLocks noGrp="1"/>
          </p:cNvSpPr>
          <p:nvPr>
            <p:ph type="sldNum" sz="quarter" idx="5"/>
          </p:nvPr>
        </p:nvSpPr>
        <p:spPr>
          <a:noFill/>
        </p:spPr>
        <p:txBody>
          <a:bodyPr/>
          <a:lstStyle/>
          <a:p>
            <a:fld id="{E013CDD6-C8FA-4021-8F4C-8F8C2A09B316}" type="slidenum">
              <a:rPr lang="en-US" smtClean="0">
                <a:cs typeface="Tahoma" pitchFamily="34" charset="0"/>
              </a:rPr>
              <a:pPr/>
              <a:t>4</a:t>
            </a:fld>
            <a:endParaRPr lang="en-US" smtClean="0">
              <a:cs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ahoma" pitchFamily="34" charset="0"/>
                <a:ea typeface="+mn-ea"/>
                <a:cs typeface="+mn-cs"/>
              </a:rPr>
              <a:t>The </a:t>
            </a:r>
            <a:r>
              <a:rPr lang="en-US" sz="1200" b="0" i="1" kern="1200" dirty="0" smtClean="0">
                <a:solidFill>
                  <a:schemeClr val="tx1"/>
                </a:solidFill>
                <a:latin typeface="Tahoma" pitchFamily="34" charset="0"/>
                <a:ea typeface="+mn-ea"/>
                <a:cs typeface="+mn-cs"/>
              </a:rPr>
              <a:t>edge histogram descriptor</a:t>
            </a:r>
            <a:r>
              <a:rPr lang="en-US" sz="1200" b="0" kern="1200" dirty="0" smtClean="0">
                <a:solidFill>
                  <a:schemeClr val="tx1"/>
                </a:solidFill>
                <a:latin typeface="Tahoma" pitchFamily="34" charset="0"/>
                <a:ea typeface="+mn-ea"/>
                <a:cs typeface="+mn-cs"/>
              </a:rPr>
              <a:t> represents the spatial distribution of five types of edges (four directional edges and one non-directional</a:t>
            </a:r>
          </a:p>
          <a:p>
            <a:r>
              <a:rPr lang="en-US" sz="1200" kern="1200" baseline="0" dirty="0" smtClean="0">
                <a:solidFill>
                  <a:schemeClr val="tx1"/>
                </a:solidFill>
                <a:latin typeface="Tahoma" pitchFamily="34" charset="0"/>
                <a:ea typeface="+mn-ea"/>
                <a:cs typeface="+mn-cs"/>
              </a:rPr>
              <a:t>The MPEG-7 CLD visual descriptor is designed to represent the spatial distribution of the color features in an image. To satisfy this requirement, the CLD is obtained by applying the discrete cosine transform (DCT) in a 2-D image space.</a:t>
            </a:r>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endParaRPr>
          </a:p>
        </p:txBody>
      </p:sp>
      <p:sp>
        <p:nvSpPr>
          <p:cNvPr id="4" name="Slide Number Placeholder 3"/>
          <p:cNvSpPr>
            <a:spLocks noGrp="1"/>
          </p:cNvSpPr>
          <p:nvPr>
            <p:ph type="sldNum" sz="quarter" idx="10"/>
          </p:nvPr>
        </p:nvSpPr>
        <p:spPr/>
        <p:txBody>
          <a:bodyPr/>
          <a:lstStyle/>
          <a:p>
            <a:fld id="{A2C2AE7D-9DA6-4510-8644-542B02C93BF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hlinkClick r:id="rId3"/>
              </a:rPr>
              <a:t>http://www3.intel.com/cd/software/products/asmo-na/eng/perflib/219780.htm</a:t>
            </a:r>
            <a:r>
              <a:rPr lang="en-US" sz="1200" dirty="0" smtClean="0"/>
              <a:t> </a:t>
            </a:r>
            <a:endParaRPr lang="en-US" dirty="0" smtClean="0"/>
          </a:p>
          <a:p>
            <a:r>
              <a:rPr lang="en-US" dirty="0" smtClean="0"/>
              <a:t>http://software.intel.com/en-us/forums</a:t>
            </a:r>
          </a:p>
          <a:p>
            <a:r>
              <a:rPr lang="en-US" dirty="0" smtClean="0"/>
              <a:t>http://www.amazon.co.uk/Optimizing-Applications-Multi-Core-Processors-Performance/dp/1934053015</a:t>
            </a:r>
            <a:endParaRPr lang="en-US" dirty="0"/>
          </a:p>
        </p:txBody>
      </p:sp>
      <p:sp>
        <p:nvSpPr>
          <p:cNvPr id="4" name="Slide Number Placeholder 3"/>
          <p:cNvSpPr>
            <a:spLocks noGrp="1"/>
          </p:cNvSpPr>
          <p:nvPr>
            <p:ph type="sldNum" sz="quarter" idx="10"/>
          </p:nvPr>
        </p:nvSpPr>
        <p:spPr/>
        <p:txBody>
          <a:bodyPr/>
          <a:lstStyle/>
          <a:p>
            <a:fld id="{A2C2AE7D-9DA6-4510-8644-542B02C93BFB}"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sldNum" sz="quarter" idx="4"/>
          </p:nvPr>
        </p:nvSpPr>
        <p:spPr/>
        <p:txBody>
          <a:bodyPr/>
          <a:lstStyle>
            <a:lvl1pPr>
              <a:defRPr/>
            </a:lvl1pPr>
          </a:lstStyle>
          <a:p>
            <a:fld id="{B6FD3C20-9251-4435-A5F8-55D0F64DF6FD}" type="slidenum">
              <a:rPr lang="en-US"/>
              <a:pPr/>
              <a:t>‹#›</a:t>
            </a:fld>
            <a:endParaRPr lang="en-US"/>
          </a:p>
        </p:txBody>
      </p:sp>
      <p:pic>
        <p:nvPicPr>
          <p:cNvPr id="5131" name="Picture 11" descr="inteltag"/>
          <p:cNvPicPr>
            <a:picLocks noChangeAspect="1" noChangeArrowheads="1"/>
          </p:cNvPicPr>
          <p:nvPr userDrawn="1"/>
        </p:nvPicPr>
        <p:blipFill>
          <a:blip r:embed="rId3"/>
          <a:srcRect/>
          <a:stretch>
            <a:fillRect/>
          </a:stretch>
        </p:blipFill>
        <p:spPr bwMode="invGray">
          <a:xfrm>
            <a:off x="5772150" y="304800"/>
            <a:ext cx="3219450" cy="1514475"/>
          </a:xfrm>
          <a:prstGeom prst="rect">
            <a:avLst/>
          </a:prstGeom>
          <a:solidFill>
            <a:schemeClr val="bg1"/>
          </a:solidFill>
        </p:spPr>
      </p:pic>
      <p:sp>
        <p:nvSpPr>
          <p:cNvPr id="5133" name="Rectangle 13"/>
          <p:cNvSpPr>
            <a:spLocks noGrp="1" noChangeArrowheads="1"/>
          </p:cNvSpPr>
          <p:nvPr>
            <p:ph type="subTitle" sz="quarter" idx="1"/>
          </p:nvPr>
        </p:nvSpPr>
        <p:spPr>
          <a:xfrm>
            <a:off x="3890963" y="3857625"/>
            <a:ext cx="4948237" cy="1355725"/>
          </a:xfrm>
        </p:spPr>
        <p:txBody>
          <a:bodyPr lIns="92063" tIns="46032" rIns="92063" bIns="46032"/>
          <a:lstStyle>
            <a:lvl1pPr marL="0" indent="0" algn="r">
              <a:lnSpc>
                <a:spcPct val="100000"/>
              </a:lnSpc>
              <a:spcBef>
                <a:spcPct val="0"/>
              </a:spcBef>
              <a:buFont typeface="Wingdings" pitchFamily="2" charset="2"/>
              <a:buNone/>
              <a:defRPr sz="2400"/>
            </a:lvl1pPr>
          </a:lstStyle>
          <a:p>
            <a:r>
              <a:rPr lang="en-US" smtClean="0"/>
              <a:t>Click to edit Master subtitle style</a:t>
            </a:r>
            <a:endParaRPr lang="en-US"/>
          </a:p>
        </p:txBody>
      </p:sp>
      <p:sp>
        <p:nvSpPr>
          <p:cNvPr id="5134" name="Rectangle 14"/>
          <p:cNvSpPr>
            <a:spLocks noGrp="1" noChangeArrowheads="1"/>
          </p:cNvSpPr>
          <p:nvPr>
            <p:ph type="ctrTitle" sz="quarter"/>
          </p:nvPr>
        </p:nvSpPr>
        <p:spPr>
          <a:xfrm>
            <a:off x="3879850" y="2228850"/>
            <a:ext cx="4943475" cy="1471613"/>
          </a:xfrm>
        </p:spPr>
        <p:txBody>
          <a:bodyPr lIns="64282" tIns="32141" rIns="64282" bIns="32141"/>
          <a:lstStyle>
            <a:lvl1pPr algn="r">
              <a:defRPr/>
            </a:lvl1pPr>
          </a:lstStyle>
          <a:p>
            <a:r>
              <a:rPr lang="en-US" smtClean="0"/>
              <a:t>Click to edit Master title style</a:t>
            </a:r>
            <a:endParaRPr lang="en-US"/>
          </a:p>
        </p:txBody>
      </p:sp>
      <p:sp>
        <p:nvSpPr>
          <p:cNvPr id="5135" name="Text Box 15"/>
          <p:cNvSpPr txBox="1">
            <a:spLocks noChangeArrowheads="1"/>
          </p:cNvSpPr>
          <p:nvPr userDrawn="1"/>
        </p:nvSpPr>
        <p:spPr bwMode="auto">
          <a:xfrm>
            <a:off x="6096000" y="6324600"/>
            <a:ext cx="2970213" cy="366713"/>
          </a:xfrm>
          <a:prstGeom prst="rect">
            <a:avLst/>
          </a:prstGeom>
          <a:noFill/>
          <a:ln w="9525">
            <a:noFill/>
            <a:miter lim="800000"/>
            <a:headEnd/>
            <a:tailEnd/>
          </a:ln>
          <a:effectLst/>
        </p:spPr>
        <p:txBody>
          <a:bodyPr wrap="none">
            <a:spAutoFit/>
          </a:bodyPr>
          <a:lstStyle/>
          <a:p>
            <a:r>
              <a:rPr lang="en-US">
                <a:effectLst>
                  <a:outerShdw blurRad="38100" dist="38100" dir="2700000" algn="tl">
                    <a:srgbClr val="000000"/>
                  </a:outerShdw>
                </a:effectLst>
              </a:rPr>
              <a:t>S</a:t>
            </a:r>
            <a:r>
              <a:rPr lang="en-US">
                <a:solidFill>
                  <a:srgbClr val="FFCC66"/>
                </a:solidFill>
                <a:effectLst>
                  <a:outerShdw blurRad="38100" dist="38100" dir="2700000" algn="tl">
                    <a:srgbClr val="000000"/>
                  </a:outerShdw>
                </a:effectLst>
              </a:rPr>
              <a:t>oftware &amp; </a:t>
            </a:r>
            <a:r>
              <a:rPr lang="en-US">
                <a:effectLst>
                  <a:outerShdw blurRad="38100" dist="38100" dir="2700000" algn="tl">
                    <a:srgbClr val="000000"/>
                  </a:outerShdw>
                </a:effectLst>
              </a:rPr>
              <a:t>S</a:t>
            </a:r>
            <a:r>
              <a:rPr lang="en-US">
                <a:solidFill>
                  <a:srgbClr val="FFCC66"/>
                </a:solidFill>
                <a:effectLst>
                  <a:outerShdw blurRad="38100" dist="38100" dir="2700000" algn="tl">
                    <a:srgbClr val="000000"/>
                  </a:outerShdw>
                </a:effectLst>
              </a:rPr>
              <a:t>olutions </a:t>
            </a:r>
            <a:r>
              <a:rPr lang="en-US">
                <a:effectLst>
                  <a:outerShdw blurRad="38100" dist="38100" dir="2700000" algn="tl">
                    <a:srgbClr val="000000"/>
                  </a:outerShdw>
                </a:effectLst>
              </a:rPr>
              <a:t>G</a:t>
            </a:r>
            <a:r>
              <a:rPr lang="en-US">
                <a:solidFill>
                  <a:srgbClr val="FFCC66"/>
                </a:solidFill>
                <a:effectLst>
                  <a:outerShdw blurRad="38100" dist="38100" dir="2700000" algn="tl">
                    <a:srgbClr val="000000"/>
                  </a:outerShdw>
                </a:effectLst>
              </a:rPr>
              <a:t>roup</a:t>
            </a:r>
            <a:endParaRPr lang="ru-RU">
              <a:solidFill>
                <a:srgbClr val="FFCC66"/>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F6806C-1533-4DBB-8EFB-96CEA7AB1A59}"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157163"/>
            <a:ext cx="2101850"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157163"/>
            <a:ext cx="6156325"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7842A6-904F-4803-8F94-48119C1878BF}"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3505200" y="6381750"/>
            <a:ext cx="1524000" cy="476250"/>
          </a:xfrm>
        </p:spPr>
        <p:txBody>
          <a:bodyPr/>
          <a:lstStyle>
            <a:lvl1pPr>
              <a:defRPr>
                <a:solidFill>
                  <a:schemeClr val="tx1">
                    <a:lumMod val="95000"/>
                  </a:schemeClr>
                </a:solidFill>
              </a:defRPr>
            </a:lvl1pPr>
          </a:lstStyle>
          <a:p>
            <a:fld id="{8D121DF5-9939-4D14-AA7E-0247C607E142}" type="slidenum">
              <a:rPr lang="en-US" smtClean="0"/>
              <a:pPr/>
              <a:t>‹#›</a:t>
            </a:fld>
            <a:endParaRPr lang="en-US" dirty="0"/>
          </a:p>
        </p:txBody>
      </p:sp>
      <p:sp>
        <p:nvSpPr>
          <p:cNvPr id="5" name="TextBox 4"/>
          <p:cNvSpPr txBox="1"/>
          <p:nvPr userDrawn="1"/>
        </p:nvSpPr>
        <p:spPr>
          <a:xfrm>
            <a:off x="228600" y="6488668"/>
            <a:ext cx="2971800" cy="369332"/>
          </a:xfrm>
          <a:prstGeom prst="rect">
            <a:avLst/>
          </a:prstGeom>
          <a:noFill/>
        </p:spPr>
        <p:txBody>
          <a:bodyPr wrap="square" rtlCol="0">
            <a:spAutoFit/>
          </a:bodyPr>
          <a:lstStyle/>
          <a:p>
            <a:r>
              <a:rPr lang="en-US" dirty="0" smtClean="0">
                <a:solidFill>
                  <a:schemeClr val="tx1">
                    <a:lumMod val="95000"/>
                  </a:schemeClr>
                </a:solidFill>
              </a:rPr>
              <a:t>Software &amp; Services Group</a:t>
            </a:r>
            <a:endParaRPr lang="en-US" dirty="0">
              <a:solidFill>
                <a:schemeClr val="tx1">
                  <a:lumMod val="95000"/>
                </a:scheme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A22C946-B1DE-4355-BAD0-E708F38E04FF}"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371600"/>
            <a:ext cx="41275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71600"/>
            <a:ext cx="41275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09E53AC-3D86-49E5-90F3-E0642808C424}"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3392EF4-0E5D-4793-B255-E107D077FD9F}"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C5DECEB-A5C7-49F4-AA9E-2DD51F52CB75}" type="slidenum">
              <a:rPr lang="en-US"/>
              <a:pPr/>
              <a:t>‹#›</a:t>
            </a:fld>
            <a:endParaRPr lang="en-US"/>
          </a:p>
        </p:txBody>
      </p:sp>
      <p:sp>
        <p:nvSpPr>
          <p:cNvPr id="4" name="TextBox 3"/>
          <p:cNvSpPr txBox="1"/>
          <p:nvPr userDrawn="1"/>
        </p:nvSpPr>
        <p:spPr>
          <a:xfrm>
            <a:off x="5257800" y="6488668"/>
            <a:ext cx="2971800" cy="369332"/>
          </a:xfrm>
          <a:prstGeom prst="rect">
            <a:avLst/>
          </a:prstGeom>
          <a:noFill/>
        </p:spPr>
        <p:txBody>
          <a:bodyPr wrap="square" rtlCol="0">
            <a:spAutoFit/>
          </a:bodyPr>
          <a:lstStyle/>
          <a:p>
            <a:r>
              <a:rPr lang="en-US" dirty="0" smtClean="0">
                <a:solidFill>
                  <a:schemeClr val="tx1">
                    <a:lumMod val="95000"/>
                  </a:schemeClr>
                </a:solidFill>
              </a:rPr>
              <a:t>Software Solution Group</a:t>
            </a:r>
            <a:endParaRPr lang="en-US" dirty="0">
              <a:solidFill>
                <a:schemeClr val="tx1">
                  <a:lumMod val="95000"/>
                </a:scheme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4F03B1D-4C9B-4FA4-892A-A12FB03FCD1F}"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9F93339-F1FC-4C3C-A3FA-D333E843B215}"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9A58D42-0307-42C7-A3B0-D4A9D0E287CC}"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4105" name="Picture 9" descr="intel"/>
          <p:cNvPicPr>
            <a:picLocks noChangeAspect="1" noChangeArrowheads="1"/>
          </p:cNvPicPr>
          <p:nvPr/>
        </p:nvPicPr>
        <p:blipFill>
          <a:blip r:embed="rId13"/>
          <a:srcRect/>
          <a:stretch>
            <a:fillRect/>
          </a:stretch>
        </p:blipFill>
        <p:spPr bwMode="invGray">
          <a:xfrm>
            <a:off x="7639050" y="5867400"/>
            <a:ext cx="1276350" cy="942975"/>
          </a:xfrm>
          <a:prstGeom prst="rect">
            <a:avLst/>
          </a:prstGeom>
          <a:solidFill>
            <a:schemeClr val="bg1"/>
          </a:solidFill>
        </p:spPr>
      </p:pic>
      <p:sp>
        <p:nvSpPr>
          <p:cNvPr id="4098" name="Rectangle 2"/>
          <p:cNvSpPr>
            <a:spLocks noGrp="1" noChangeArrowheads="1"/>
          </p:cNvSpPr>
          <p:nvPr>
            <p:ph type="body" idx="1"/>
          </p:nvPr>
        </p:nvSpPr>
        <p:spPr bwMode="auto">
          <a:xfrm>
            <a:off x="366713" y="1371600"/>
            <a:ext cx="8407400" cy="475456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3"/>
          <p:cNvSpPr>
            <a:spLocks noGrp="1" noChangeArrowheads="1"/>
          </p:cNvSpPr>
          <p:nvPr>
            <p:ph type="title"/>
          </p:nvPr>
        </p:nvSpPr>
        <p:spPr bwMode="auto">
          <a:xfrm>
            <a:off x="365125" y="157163"/>
            <a:ext cx="8410575" cy="1143000"/>
          </a:xfrm>
          <a:prstGeom prst="rect">
            <a:avLst/>
          </a:prstGeom>
          <a:noFill/>
          <a:ln w="9525">
            <a:noFill/>
            <a:miter lim="800000"/>
            <a:headEnd/>
            <a:tailEnd/>
          </a:ln>
          <a:effectLst/>
        </p:spPr>
        <p:txBody>
          <a:bodyPr vert="horz" wrap="square" lIns="92063" tIns="46032" rIns="92063" bIns="46032" numCol="1" anchor="ctr" anchorCtr="0" compatLnSpc="1">
            <a:prstTxWarp prst="textNoShape">
              <a:avLst/>
            </a:prstTxWarp>
          </a:bodyPr>
          <a:lstStyle/>
          <a:p>
            <a:pPr lvl="0"/>
            <a:r>
              <a:rPr lang="en-US" smtClean="0"/>
              <a:t>Slide Title</a:t>
            </a:r>
          </a:p>
        </p:txBody>
      </p:sp>
      <p:sp>
        <p:nvSpPr>
          <p:cNvPr id="4101" name="Rectangle 5"/>
          <p:cNvSpPr>
            <a:spLocks noGrp="1" noChangeArrowheads="1"/>
          </p:cNvSpPr>
          <p:nvPr>
            <p:ph type="sldNum" sz="quarter" idx="4"/>
          </p:nvPr>
        </p:nvSpPr>
        <p:spPr bwMode="auto">
          <a:xfrm>
            <a:off x="3505200" y="6381750"/>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000" b="1">
                <a:solidFill>
                  <a:schemeClr val="bg1"/>
                </a:solidFill>
                <a:cs typeface="+mn-cs"/>
              </a:defRPr>
            </a:lvl1pPr>
          </a:lstStyle>
          <a:p>
            <a:fld id="{B0E8BEA1-5248-4BF9-A7D1-C0C45123870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2pPr>
      <a:lvl3pPr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3pPr>
      <a:lvl4pPr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4pPr>
      <a:lvl5pPr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5pPr>
      <a:lvl6pPr marL="457200"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6pPr>
      <a:lvl7pPr marL="914400"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7pPr>
      <a:lvl8pPr marL="1371600"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8pPr>
      <a:lvl9pPr marL="1828800" algn="ctr" rtl="0" eaLnBrk="1" fontAlgn="base" hangingPunct="1">
        <a:lnSpc>
          <a:spcPct val="90000"/>
        </a:lnSpc>
        <a:spcBef>
          <a:spcPct val="0"/>
        </a:spcBef>
        <a:spcAft>
          <a:spcPct val="0"/>
        </a:spcAft>
        <a:defRPr sz="4000" b="1">
          <a:solidFill>
            <a:schemeClr val="tx1"/>
          </a:solidFill>
          <a:effectLst>
            <a:outerShdw blurRad="38100" dist="38100" dir="2700000" algn="tl">
              <a:srgbClr val="000000"/>
            </a:outerShdw>
          </a:effectLst>
          <a:latin typeface="Tahoma" pitchFamily="34" charset="0"/>
          <a:cs typeface="Tahoma" pitchFamily="34" charset="0"/>
        </a:defRPr>
      </a:lvl9pPr>
    </p:titleStyle>
    <p:bodyStyle>
      <a:lvl1pPr marL="225425" indent="-225425" algn="l" rtl="0" eaLnBrk="1" fontAlgn="base" hangingPunct="1">
        <a:lnSpc>
          <a:spcPct val="95000"/>
        </a:lnSpc>
        <a:spcBef>
          <a:spcPct val="30000"/>
        </a:spcBef>
        <a:spcAft>
          <a:spcPct val="0"/>
        </a:spcAft>
        <a:buClr>
          <a:schemeClr val="tx1"/>
        </a:buClr>
        <a:buFont typeface="Wingdings" pitchFamily="2" charset="2"/>
        <a:buChar char=""/>
        <a:defRPr sz="3200">
          <a:solidFill>
            <a:srgbClr val="FFFFFF"/>
          </a:solidFill>
          <a:effectLst>
            <a:outerShdw blurRad="38100" dist="38100" dir="2700000" algn="tl">
              <a:srgbClr val="000000"/>
            </a:outerShdw>
          </a:effectLst>
          <a:latin typeface="+mn-lt"/>
          <a:ea typeface="+mn-ea"/>
          <a:cs typeface="+mn-cs"/>
        </a:defRPr>
      </a:lvl1pPr>
      <a:lvl2pPr marL="569913" indent="-225425"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914400" indent="-225425" algn="l" rtl="0" eaLnBrk="1" fontAlgn="base" hangingPunct="1">
        <a:lnSpc>
          <a:spcPct val="95000"/>
        </a:lnSpc>
        <a:spcBef>
          <a:spcPct val="30000"/>
        </a:spcBef>
        <a:spcAft>
          <a:spcPct val="0"/>
        </a:spcAft>
        <a:buClr>
          <a:schemeClr val="tx1"/>
        </a:buClr>
        <a:buChar char="–"/>
        <a:defRPr sz="2400">
          <a:solidFill>
            <a:srgbClr val="FFFFFF"/>
          </a:solidFill>
          <a:effectLst>
            <a:outerShdw blurRad="38100" dist="38100" dir="2700000" algn="tl">
              <a:srgbClr val="000000"/>
            </a:outerShdw>
          </a:effectLst>
          <a:latin typeface="+mn-lt"/>
          <a:cs typeface="+mn-cs"/>
        </a:defRPr>
      </a:lvl3pPr>
      <a:lvl4pPr marL="1382713" indent="-239713"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1727200" indent="-230188"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5pPr>
      <a:lvl6pPr marL="2184400" indent="-230188"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6pPr>
      <a:lvl7pPr marL="2641600" indent="-230188"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7pPr>
      <a:lvl8pPr marL="3098800" indent="-230188"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8pPr>
      <a:lvl9pPr marL="3556000" indent="-230188"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5" name="Rectangle 11"/>
          <p:cNvSpPr>
            <a:spLocks noChangeArrowheads="1"/>
          </p:cNvSpPr>
          <p:nvPr/>
        </p:nvSpPr>
        <p:spPr bwMode="auto">
          <a:xfrm>
            <a:off x="3505200" y="1066800"/>
            <a:ext cx="5400675" cy="3886200"/>
          </a:xfrm>
          <a:prstGeom prst="rect">
            <a:avLst/>
          </a:prstGeom>
          <a:noFill/>
          <a:ln w="9525">
            <a:noFill/>
            <a:miter lim="800000"/>
            <a:headEnd/>
            <a:tailEnd/>
          </a:ln>
          <a:effectLst>
            <a:outerShdw dist="107763" dir="2700000" algn="ctr" rotWithShape="0">
              <a:schemeClr val="bg2">
                <a:alpha val="50000"/>
              </a:schemeClr>
            </a:outerShdw>
          </a:effectLst>
        </p:spPr>
        <p:txBody>
          <a:bodyPr lIns="64282" tIns="32141" rIns="64282" bIns="32141" anchor="ctr"/>
          <a:lstStyle/>
          <a:p>
            <a:pPr>
              <a:lnSpc>
                <a:spcPct val="90000"/>
              </a:lnSpc>
            </a:pPr>
            <a:r>
              <a:rPr lang="en-US" sz="4800" dirty="0" smtClean="0">
                <a:solidFill>
                  <a:srgbClr val="FFC000"/>
                </a:solidFill>
                <a:effectLst>
                  <a:outerShdw blurRad="38100" dist="38100" dir="2700000" algn="tl">
                    <a:srgbClr val="000000"/>
                  </a:outerShdw>
                </a:effectLst>
                <a:latin typeface="Arial Black" pitchFamily="34" charset="0"/>
                <a:cs typeface="Tahoma" pitchFamily="34" charset="0"/>
              </a:rPr>
              <a:t>Intel® IPP </a:t>
            </a:r>
            <a:r>
              <a:rPr lang="en-US" sz="4800" dirty="0" smtClean="0">
                <a:solidFill>
                  <a:srgbClr val="FFC000"/>
                </a:solidFill>
                <a:effectLst>
                  <a:outerShdw blurRad="38100" dist="38100" dir="2700000" algn="tl">
                    <a:srgbClr val="000000"/>
                  </a:outerShdw>
                </a:effectLst>
                <a:latin typeface="Arial Black" pitchFamily="34" charset="0"/>
                <a:cs typeface="Tahoma" pitchFamily="34" charset="0"/>
              </a:rPr>
              <a:t>2008</a:t>
            </a:r>
          </a:p>
          <a:p>
            <a:pPr>
              <a:lnSpc>
                <a:spcPct val="90000"/>
              </a:lnSpc>
            </a:pPr>
            <a:r>
              <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rPr>
              <a:t>Integrated</a:t>
            </a:r>
            <a:br>
              <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rPr>
            </a:br>
            <a:r>
              <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rPr>
              <a:t>Performance</a:t>
            </a:r>
            <a:br>
              <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rPr>
            </a:br>
            <a:r>
              <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rPr>
              <a:t>Primitives</a:t>
            </a:r>
            <a:endParaRPr lang="en-US" sz="3600" dirty="0" smtClean="0">
              <a:solidFill>
                <a:schemeClr val="tx2">
                  <a:lumMod val="60000"/>
                  <a:lumOff val="40000"/>
                </a:schemeClr>
              </a:solidFill>
              <a:effectLst>
                <a:outerShdw blurRad="38100" dist="38100" dir="2700000" algn="tl">
                  <a:srgbClr val="000000"/>
                </a:outerShdw>
              </a:effectLst>
              <a:latin typeface="Arial Black" pitchFamily="34" charset="0"/>
              <a:cs typeface="Tahoma" pitchFamily="34" charset="0"/>
            </a:endParaRPr>
          </a:p>
        </p:txBody>
      </p:sp>
      <p:sp>
        <p:nvSpPr>
          <p:cNvPr id="129036" name="Rectangle 12"/>
          <p:cNvSpPr>
            <a:spLocks noChangeArrowheads="1"/>
          </p:cNvSpPr>
          <p:nvPr/>
        </p:nvSpPr>
        <p:spPr bwMode="auto">
          <a:xfrm>
            <a:off x="457200" y="4800600"/>
            <a:ext cx="3276600" cy="914400"/>
          </a:xfrm>
          <a:prstGeom prst="rect">
            <a:avLst/>
          </a:prstGeom>
          <a:noFill/>
          <a:ln w="9525">
            <a:noFill/>
            <a:miter lim="800000"/>
            <a:headEnd/>
            <a:tailEnd/>
          </a:ln>
          <a:effectLst>
            <a:outerShdw dist="107763" dir="2700000" algn="ctr" rotWithShape="0">
              <a:schemeClr val="bg2">
                <a:alpha val="50000"/>
              </a:schemeClr>
            </a:outerShdw>
          </a:effectLst>
        </p:spPr>
        <p:txBody>
          <a:bodyPr lIns="92063" tIns="46032" rIns="92063" bIns="46032"/>
          <a:lstStyle/>
          <a:p>
            <a:pPr marL="225425" indent="-225425" algn="r">
              <a:buClr>
                <a:schemeClr val="tx1"/>
              </a:buClr>
              <a:buFont typeface="Wingdings" pitchFamily="2" charset="2"/>
              <a:buNone/>
            </a:pPr>
            <a:r>
              <a:rPr lang="en-US" sz="3400" dirty="0" smtClean="0">
                <a:solidFill>
                  <a:srgbClr val="FFFFFF"/>
                </a:solidFill>
                <a:effectLst>
                  <a:outerShdw blurRad="38100" dist="38100" dir="2700000" algn="tl">
                    <a:srgbClr val="000000"/>
                  </a:outerShdw>
                </a:effectLst>
                <a:latin typeface="Arial Black" pitchFamily="34" charset="0"/>
                <a:cs typeface="Tahoma" pitchFamily="34" charset="0"/>
              </a:rPr>
              <a:t>SECR 2008</a:t>
            </a:r>
          </a:p>
          <a:p>
            <a:pPr marL="225425" indent="-225425" algn="r">
              <a:buClr>
                <a:schemeClr val="tx1"/>
              </a:buClr>
              <a:buFont typeface="Wingdings" pitchFamily="2" charset="2"/>
              <a:buNone/>
            </a:pPr>
            <a:r>
              <a:rPr lang="en-US" sz="2800" dirty="0" smtClean="0">
                <a:solidFill>
                  <a:srgbClr val="FFFFFF"/>
                </a:solidFill>
                <a:effectLst>
                  <a:outerShdw blurRad="38100" dist="38100" dir="2700000" algn="tl">
                    <a:srgbClr val="000000"/>
                  </a:outerShdw>
                </a:effectLst>
                <a:latin typeface="Arial Black" pitchFamily="34" charset="0"/>
                <a:cs typeface="Tahoma" pitchFamily="34" charset="0"/>
              </a:rPr>
              <a:t>Boris Sabanin</a:t>
            </a:r>
            <a:endParaRPr lang="en-US" sz="2800" dirty="0">
              <a:solidFill>
                <a:srgbClr val="FFFFFF"/>
              </a:solidFill>
              <a:effectLst>
                <a:outerShdw blurRad="38100" dist="38100" dir="2700000" algn="tl">
                  <a:srgbClr val="000000"/>
                </a:outerShdw>
              </a:effectLst>
              <a:latin typeface="Arial Black" pitchFamily="34" charset="0"/>
              <a:cs typeface="Tahoma" pitchFamily="34" charset="0"/>
            </a:endParaRPr>
          </a:p>
        </p:txBody>
      </p:sp>
      <p:sp>
        <p:nvSpPr>
          <p:cNvPr id="5" name="Slide Number Placeholder 4"/>
          <p:cNvSpPr>
            <a:spLocks noGrp="1"/>
          </p:cNvSpPr>
          <p:nvPr>
            <p:ph type="sldNum" sz="quarter" idx="10"/>
          </p:nvPr>
        </p:nvSpPr>
        <p:spPr/>
        <p:txBody>
          <a:bodyPr/>
          <a:lstStyle/>
          <a:p>
            <a:fld id="{8D121DF5-9939-4D14-AA7E-0247C607E142}" type="slidenum">
              <a:rPr lang="en-US" smtClean="0"/>
              <a:pPr/>
              <a:t>1</a:t>
            </a:fld>
            <a:endParaRPr lang="en-US" dirty="0"/>
          </a:p>
        </p:txBody>
      </p:sp>
      <p:pic>
        <p:nvPicPr>
          <p:cNvPr id="6" name="Picture 5" descr="wirt.jpg"/>
          <p:cNvPicPr>
            <a:picLocks noChangeAspect="1"/>
          </p:cNvPicPr>
          <p:nvPr/>
        </p:nvPicPr>
        <p:blipFill>
          <a:blip r:embed="rId2"/>
          <a:stretch>
            <a:fillRect/>
          </a:stretch>
        </p:blipFill>
        <p:spPr>
          <a:xfrm>
            <a:off x="990600" y="762000"/>
            <a:ext cx="781050" cy="1000125"/>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1752600"/>
            <a:ext cx="966187"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R. Wirt</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800" dirty="0" smtClean="0">
                <a:solidFill>
                  <a:srgbClr val="FFC000"/>
                </a:solidFill>
              </a:rPr>
              <a:t>Achieving Performance</a:t>
            </a:r>
            <a:endParaRPr lang="en-US" sz="4800" dirty="0">
              <a:solidFill>
                <a:srgbClr val="FFC000"/>
              </a:solidFill>
            </a:endParaRPr>
          </a:p>
        </p:txBody>
      </p:sp>
      <p:sp>
        <p:nvSpPr>
          <p:cNvPr id="3" name="Content Placeholder 2"/>
          <p:cNvSpPr>
            <a:spLocks noGrp="1"/>
          </p:cNvSpPr>
          <p:nvPr>
            <p:ph idx="1"/>
          </p:nvPr>
        </p:nvSpPr>
        <p:spPr>
          <a:xfrm>
            <a:off x="914400" y="1371600"/>
            <a:ext cx="5867400" cy="4953000"/>
          </a:xfrm>
          <a:effectLst>
            <a:outerShdw blurRad="50800" dist="38100" dir="2700000" algn="tl" rotWithShape="0">
              <a:prstClr val="black">
                <a:alpha val="40000"/>
              </a:prstClr>
            </a:outerShdw>
          </a:effectLst>
        </p:spPr>
        <p:txBody>
          <a:bodyPr/>
          <a:lstStyle/>
          <a:p>
            <a:pPr marL="344488" indent="-344488">
              <a:buClr>
                <a:srgbClr val="FFC000"/>
              </a:buClr>
              <a:buFont typeface="Wingdings" pitchFamily="2" charset="2"/>
              <a:buChar char="§"/>
            </a:pPr>
            <a:r>
              <a:rPr lang="en-US" sz="3600" dirty="0" smtClean="0"/>
              <a:t>Next IA always better</a:t>
            </a:r>
          </a:p>
          <a:p>
            <a:pPr marL="344488" indent="-344488">
              <a:buClr>
                <a:srgbClr val="FFC000"/>
              </a:buClr>
              <a:buFont typeface="Wingdings" pitchFamily="2" charset="2"/>
              <a:buChar char="§"/>
            </a:pPr>
            <a:r>
              <a:rPr lang="en-US" sz="3600" dirty="0" smtClean="0"/>
              <a:t>Algorithms</a:t>
            </a:r>
          </a:p>
          <a:p>
            <a:pPr marL="344488" indent="-344488">
              <a:buClr>
                <a:srgbClr val="FFC000"/>
              </a:buClr>
              <a:buFont typeface="Wingdings" pitchFamily="2" charset="2"/>
              <a:buChar char="§"/>
            </a:pPr>
            <a:r>
              <a:rPr lang="en-US" sz="3600" dirty="0" smtClean="0"/>
              <a:t>Cache utilization</a:t>
            </a:r>
          </a:p>
          <a:p>
            <a:pPr marL="344488" indent="-344488">
              <a:buClr>
                <a:srgbClr val="FFC000"/>
              </a:buClr>
              <a:buFont typeface="Wingdings" pitchFamily="2" charset="2"/>
              <a:buChar char="§"/>
            </a:pPr>
            <a:r>
              <a:rPr lang="en-US" sz="3600" dirty="0" smtClean="0"/>
              <a:t>SIMD</a:t>
            </a:r>
          </a:p>
          <a:p>
            <a:pPr marL="344488" indent="-344488">
              <a:buClr>
                <a:srgbClr val="FFC000"/>
              </a:buClr>
              <a:buFont typeface="Wingdings" pitchFamily="2" charset="2"/>
              <a:buChar char="§"/>
            </a:pPr>
            <a:r>
              <a:rPr lang="en-US" sz="3600" dirty="0" smtClean="0"/>
              <a:t>Threading</a:t>
            </a:r>
          </a:p>
          <a:p>
            <a:pPr marL="344488" indent="-344488">
              <a:buClr>
                <a:srgbClr val="FFC000"/>
              </a:buClr>
              <a:buFont typeface="Wingdings" pitchFamily="2" charset="2"/>
              <a:buChar char="§"/>
            </a:pPr>
            <a:r>
              <a:rPr lang="en-US" sz="3600" dirty="0" smtClean="0"/>
              <a:t>HW accelerators</a:t>
            </a:r>
          </a:p>
          <a:p>
            <a:pPr marL="344488" indent="-344488">
              <a:buClr>
                <a:srgbClr val="FFC000"/>
              </a:buClr>
              <a:buFont typeface="Wingdings" pitchFamily="2" charset="2"/>
              <a:buChar char="§"/>
            </a:pPr>
            <a:r>
              <a:rPr lang="en-US" sz="3600" dirty="0" smtClean="0"/>
              <a:t>Hybrid Solution</a:t>
            </a:r>
          </a:p>
        </p:txBody>
      </p:sp>
      <p:pic>
        <p:nvPicPr>
          <p:cNvPr id="4098" name="Picture 2"/>
          <p:cNvPicPr>
            <a:picLocks noChangeAspect="1" noChangeArrowheads="1"/>
          </p:cNvPicPr>
          <p:nvPr/>
        </p:nvPicPr>
        <p:blipFill>
          <a:blip r:embed="rId2"/>
          <a:srcRect/>
          <a:stretch>
            <a:fillRect/>
          </a:stretch>
        </p:blipFill>
        <p:spPr bwMode="auto">
          <a:xfrm>
            <a:off x="5562600" y="3048000"/>
            <a:ext cx="2438400" cy="1828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fld id="{8D121DF5-9939-4D14-AA7E-0247C607E142}" type="slidenum">
              <a:rPr lang="en-US" smtClean="0"/>
              <a:pPr/>
              <a:t>10</a:t>
            </a:fld>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chemeClr val="tx2"/>
                </a:solidFill>
              </a:rPr>
              <a:t>Better than previous</a:t>
            </a:r>
            <a:endParaRPr lang="en-US" dirty="0">
              <a:solidFill>
                <a:schemeClr val="tx2"/>
              </a:solidFill>
            </a:endParaRPr>
          </a:p>
        </p:txBody>
      </p:sp>
      <p:sp>
        <p:nvSpPr>
          <p:cNvPr id="3" name="Content Placeholder 2"/>
          <p:cNvSpPr>
            <a:spLocks noGrp="1"/>
          </p:cNvSpPr>
          <p:nvPr>
            <p:ph idx="1"/>
          </p:nvPr>
        </p:nvSpPr>
        <p:spPr>
          <a:xfrm>
            <a:off x="381000" y="1219200"/>
            <a:ext cx="8407400" cy="1752599"/>
          </a:xfrm>
        </p:spPr>
        <p:txBody>
          <a:bodyPr/>
          <a:lstStyle/>
          <a:p>
            <a:pPr>
              <a:buFont typeface="Arial" pitchFamily="34" charset="0"/>
              <a:buChar char="•"/>
            </a:pPr>
            <a:r>
              <a:rPr lang="en-US" sz="2400" dirty="0" smtClean="0"/>
              <a:t>Intel architecture is improved with every new generation. </a:t>
            </a:r>
            <a:r>
              <a:rPr lang="en-US" sz="2400" dirty="0" smtClean="0"/>
              <a:t>For example, performance in CPU cycles/pixel of IPP </a:t>
            </a:r>
            <a:r>
              <a:rPr lang="en-US" sz="2400" dirty="0" smtClean="0"/>
              <a:t>Resize with the Linear </a:t>
            </a:r>
            <a:r>
              <a:rPr lang="en-US" sz="2400" dirty="0" smtClean="0"/>
              <a:t>&amp; Cubic interpolation. </a:t>
            </a:r>
            <a:r>
              <a:rPr lang="en-US" sz="2400" dirty="0" smtClean="0"/>
              <a:t>SSSE3 code measured on 3 </a:t>
            </a:r>
            <a:r>
              <a:rPr lang="en-US" sz="2400" dirty="0" smtClean="0"/>
              <a:t>Intel platforms </a:t>
            </a:r>
            <a:r>
              <a:rPr lang="en-US" sz="2400" dirty="0" smtClean="0"/>
              <a:t>and SBR simulator. </a:t>
            </a:r>
            <a:endParaRPr lang="en-US" sz="2400" dirty="0"/>
          </a:p>
        </p:txBody>
      </p:sp>
      <p:sp>
        <p:nvSpPr>
          <p:cNvPr id="5" name="TextBox 4"/>
          <p:cNvSpPr txBox="1"/>
          <p:nvPr/>
        </p:nvSpPr>
        <p:spPr>
          <a:xfrm>
            <a:off x="5257800" y="3733800"/>
            <a:ext cx="3049233" cy="156966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Does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the increased</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performance mean</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we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can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do nothing</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for optimization</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rPr>
              <a:t>?</a:t>
            </a:r>
            <a:endParaRPr lang="en-US" sz="2400" b="1" i="1" dirty="0">
              <a:solidFill>
                <a:schemeClr val="tx2">
                  <a:lumMod val="40000"/>
                  <a:lumOff val="60000"/>
                </a:schemeClr>
              </a:solidFill>
              <a:effectLst>
                <a:outerShdw blurRad="38100" dist="38100" dir="2700000" algn="tl">
                  <a:srgbClr val="000000">
                    <a:alpha val="43137"/>
                  </a:srgbClr>
                </a:outerShdw>
              </a:effectLst>
              <a:latin typeface="Comic Sans MS" pitchFamily="66" charset="0"/>
              <a:cs typeface="Courier New" pitchFamily="49" charset="0"/>
            </a:endParaRPr>
          </a:p>
        </p:txBody>
      </p:sp>
      <p:sp>
        <p:nvSpPr>
          <p:cNvPr id="6" name="Slide Number Placeholder 5"/>
          <p:cNvSpPr>
            <a:spLocks noGrp="1"/>
          </p:cNvSpPr>
          <p:nvPr>
            <p:ph type="sldNum" sz="quarter" idx="10"/>
          </p:nvPr>
        </p:nvSpPr>
        <p:spPr/>
        <p:txBody>
          <a:bodyPr/>
          <a:lstStyle/>
          <a:p>
            <a:fld id="{8D121DF5-9939-4D14-AA7E-0247C607E142}" type="slidenum">
              <a:rPr lang="en-US" smtClean="0"/>
              <a:pPr/>
              <a:t>11</a:t>
            </a:fld>
            <a:endParaRPr lang="en-US" dirty="0"/>
          </a:p>
        </p:txBody>
      </p:sp>
      <p:pic>
        <p:nvPicPr>
          <p:cNvPr id="14337" name="Picture 1"/>
          <p:cNvPicPr>
            <a:picLocks noChangeAspect="1" noChangeArrowheads="1"/>
          </p:cNvPicPr>
          <p:nvPr/>
        </p:nvPicPr>
        <p:blipFill>
          <a:blip r:embed="rId3"/>
          <a:srcRect/>
          <a:stretch>
            <a:fillRect/>
          </a:stretch>
        </p:blipFill>
        <p:spPr bwMode="auto">
          <a:xfrm>
            <a:off x="990600" y="3124200"/>
            <a:ext cx="3810000" cy="293309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10575" cy="1143000"/>
          </a:xfrm>
          <a:effectLst>
            <a:outerShdw blurRad="50800" dist="38100" dir="2700000" algn="tl" rotWithShape="0">
              <a:prstClr val="black">
                <a:alpha val="40000"/>
              </a:prstClr>
            </a:outerShdw>
          </a:effectLst>
        </p:spPr>
        <p:txBody>
          <a:bodyPr/>
          <a:lstStyle/>
          <a:p>
            <a:r>
              <a:rPr lang="en-US" dirty="0" smtClean="0">
                <a:solidFill>
                  <a:srgbClr val="FFC000"/>
                </a:solidFill>
              </a:rPr>
              <a:t>The Factors of Performance</a:t>
            </a:r>
            <a:endParaRPr lang="en-US" dirty="0">
              <a:solidFill>
                <a:srgbClr val="FFC000"/>
              </a:solidFill>
            </a:endParaRPr>
          </a:p>
        </p:txBody>
      </p:sp>
      <p:sp>
        <p:nvSpPr>
          <p:cNvPr id="3" name="Content Placeholder 2"/>
          <p:cNvSpPr>
            <a:spLocks noGrp="1"/>
          </p:cNvSpPr>
          <p:nvPr>
            <p:ph idx="1"/>
          </p:nvPr>
        </p:nvSpPr>
        <p:spPr>
          <a:xfrm>
            <a:off x="381000" y="1143000"/>
            <a:ext cx="8407400" cy="990600"/>
          </a:xfrm>
        </p:spPr>
        <p:txBody>
          <a:bodyPr/>
          <a:lstStyle/>
          <a:p>
            <a:r>
              <a:rPr lang="en-US" sz="2800" dirty="0" smtClean="0"/>
              <a:t>Performance of DFT in </a:t>
            </a:r>
            <a:r>
              <a:rPr lang="en-US" sz="2800" dirty="0" err="1" smtClean="0"/>
              <a:t>GFlops</a:t>
            </a:r>
            <a:r>
              <a:rPr lang="en-US" sz="2800" dirty="0" smtClean="0"/>
              <a:t>. From “Numerical Recipes”  code </a:t>
            </a:r>
            <a:r>
              <a:rPr lang="en-US" sz="2800" dirty="0" smtClean="0"/>
              <a:t>1GFs </a:t>
            </a:r>
            <a:r>
              <a:rPr lang="en-US" sz="2800" dirty="0" smtClean="0"/>
              <a:t>to the best code with 25GFs</a:t>
            </a:r>
            <a:endParaRPr lang="en-US" sz="2800"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12</a:t>
            </a:fld>
            <a:endParaRPr lang="en-US" dirty="0"/>
          </a:p>
        </p:txBody>
      </p:sp>
      <p:pic>
        <p:nvPicPr>
          <p:cNvPr id="5" name="Picture 4" descr="dft-performance"/>
          <p:cNvPicPr/>
          <p:nvPr/>
        </p:nvPicPr>
        <p:blipFill>
          <a:blip r:embed="rId2"/>
          <a:srcRect/>
          <a:stretch>
            <a:fillRect/>
          </a:stretch>
        </p:blipFill>
        <p:spPr bwMode="auto">
          <a:xfrm>
            <a:off x="1219200" y="2286000"/>
            <a:ext cx="6248400" cy="38862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0"/>
            <a:ext cx="5638800" cy="914400"/>
          </a:xfrm>
          <a:effectLst>
            <a:outerShdw blurRad="50800" dist="38100" dir="2700000" algn="tl" rotWithShape="0">
              <a:prstClr val="black">
                <a:alpha val="40000"/>
              </a:prstClr>
            </a:outerShdw>
          </a:effectLst>
        </p:spPr>
        <p:txBody>
          <a:bodyPr/>
          <a:lstStyle/>
          <a:p>
            <a:r>
              <a:rPr lang="en-US" dirty="0" smtClean="0">
                <a:solidFill>
                  <a:srgbClr val="FFC000"/>
                </a:solidFill>
              </a:rPr>
              <a:t>IPP Customers</a:t>
            </a:r>
            <a:endParaRPr lang="en-US" dirty="0">
              <a:solidFill>
                <a:srgbClr val="FFC000"/>
              </a:solidFill>
            </a:endParaRPr>
          </a:p>
        </p:txBody>
      </p:sp>
      <p:pic>
        <p:nvPicPr>
          <p:cNvPr id="47107" name="Picture 3"/>
          <p:cNvPicPr>
            <a:picLocks noChangeAspect="1" noChangeArrowheads="1"/>
          </p:cNvPicPr>
          <p:nvPr/>
        </p:nvPicPr>
        <p:blipFill>
          <a:blip r:embed="rId3"/>
          <a:srcRect/>
          <a:stretch>
            <a:fillRect/>
          </a:stretch>
        </p:blipFill>
        <p:spPr bwMode="auto">
          <a:xfrm>
            <a:off x="457200" y="1295400"/>
            <a:ext cx="5099538" cy="441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fld id="{1C5DECEB-A5C7-49F4-AA9E-2DD51F52CB75}" type="slidenum">
              <a:rPr lang="en-US" smtClean="0"/>
              <a:pPr/>
              <a:t>13</a:t>
            </a:fld>
            <a:endParaRPr lang="en-US"/>
          </a:p>
        </p:txBody>
      </p:sp>
      <p:sp>
        <p:nvSpPr>
          <p:cNvPr id="5" name="TextBox 4"/>
          <p:cNvSpPr txBox="1"/>
          <p:nvPr/>
        </p:nvSpPr>
        <p:spPr>
          <a:xfrm>
            <a:off x="6172200" y="304800"/>
            <a:ext cx="1916550" cy="5940088"/>
          </a:xfrm>
          <a:prstGeom prst="rect">
            <a:avLst/>
          </a:prstGeom>
          <a:noFill/>
        </p:spPr>
        <p:txBody>
          <a:bodyPr wrap="none" rtlCol="0">
            <a:spAutoFit/>
          </a:bodyPr>
          <a:lstStyle/>
          <a:p>
            <a:r>
              <a:rPr lang="en-US" sz="2000" dirty="0" smtClean="0"/>
              <a:t>Microsoft</a:t>
            </a:r>
          </a:p>
          <a:p>
            <a:r>
              <a:rPr lang="en-US" sz="2000" dirty="0" smtClean="0"/>
              <a:t>Adobe</a:t>
            </a:r>
          </a:p>
          <a:p>
            <a:r>
              <a:rPr lang="en-US" sz="2000" dirty="0" smtClean="0"/>
              <a:t>Philips Medical</a:t>
            </a:r>
          </a:p>
          <a:p>
            <a:r>
              <a:rPr lang="en-US" sz="2000" dirty="0" err="1" smtClean="0"/>
              <a:t>MathWorks</a:t>
            </a:r>
            <a:endParaRPr lang="en-US" sz="2000" dirty="0" smtClean="0"/>
          </a:p>
          <a:p>
            <a:r>
              <a:rPr lang="en-US" sz="2000" dirty="0" err="1" smtClean="0"/>
              <a:t>Ulead</a:t>
            </a:r>
            <a:endParaRPr lang="en-US" sz="2000" dirty="0" smtClean="0"/>
          </a:p>
          <a:p>
            <a:r>
              <a:rPr lang="en-US" sz="2000" dirty="0" smtClean="0"/>
              <a:t>Thomson</a:t>
            </a:r>
          </a:p>
          <a:p>
            <a:r>
              <a:rPr lang="en-US" sz="2000" dirty="0" smtClean="0"/>
              <a:t>Yahoo</a:t>
            </a:r>
          </a:p>
          <a:p>
            <a:r>
              <a:rPr lang="en-US" sz="2000" dirty="0" smtClean="0"/>
              <a:t>OKI</a:t>
            </a:r>
          </a:p>
          <a:p>
            <a:r>
              <a:rPr lang="en-US" sz="2000" dirty="0" smtClean="0"/>
              <a:t>Apple</a:t>
            </a:r>
          </a:p>
          <a:p>
            <a:r>
              <a:rPr lang="en-US" sz="2000" dirty="0" smtClean="0"/>
              <a:t>Symantec</a:t>
            </a:r>
          </a:p>
          <a:p>
            <a:r>
              <a:rPr lang="en-US" sz="2000" dirty="0" smtClean="0"/>
              <a:t>Pixar </a:t>
            </a:r>
          </a:p>
          <a:p>
            <a:r>
              <a:rPr lang="en-US" sz="2000" dirty="0" err="1" smtClean="0"/>
              <a:t>Envivio</a:t>
            </a:r>
            <a:endParaRPr lang="en-US" sz="2000" dirty="0" smtClean="0"/>
          </a:p>
          <a:p>
            <a:r>
              <a:rPr lang="en-US" sz="2000" dirty="0" smtClean="0"/>
              <a:t>SGI</a:t>
            </a:r>
          </a:p>
          <a:p>
            <a:r>
              <a:rPr lang="en-US" sz="2000" dirty="0" smtClean="0"/>
              <a:t>Oracle</a:t>
            </a:r>
          </a:p>
          <a:p>
            <a:r>
              <a:rPr lang="en-US" sz="2000" dirty="0" smtClean="0"/>
              <a:t>SAP</a:t>
            </a:r>
          </a:p>
          <a:p>
            <a:r>
              <a:rPr lang="en-US" sz="2000" dirty="0" smtClean="0"/>
              <a:t>Google</a:t>
            </a:r>
          </a:p>
          <a:p>
            <a:r>
              <a:rPr lang="en-US" sz="2000" dirty="0" smtClean="0"/>
              <a:t>Harman Becker</a:t>
            </a:r>
            <a:endParaRPr lang="en-US" sz="2000" dirty="0" smtClean="0"/>
          </a:p>
          <a:p>
            <a:r>
              <a:rPr lang="en-US" sz="2000" dirty="0" smtClean="0"/>
              <a:t>Sony</a:t>
            </a:r>
          </a:p>
          <a:p>
            <a:r>
              <a:rPr lang="en-US" sz="2000" dirty="0" err="1" smtClean="0"/>
              <a:t>Baidu</a:t>
            </a:r>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9143999" cy="1143000"/>
          </a:xfrm>
          <a:effectLst>
            <a:outerShdw blurRad="50800" dist="38100" dir="2700000" algn="tl" rotWithShape="0">
              <a:prstClr val="black">
                <a:alpha val="40000"/>
              </a:prstClr>
            </a:outerShdw>
          </a:effectLst>
        </p:spPr>
        <p:txBody>
          <a:bodyPr/>
          <a:lstStyle/>
          <a:p>
            <a:r>
              <a:rPr lang="en-US" dirty="0" smtClean="0">
                <a:solidFill>
                  <a:srgbClr val="FFC000"/>
                </a:solidFill>
              </a:rPr>
              <a:t>Why Customers with IPP?</a:t>
            </a:r>
            <a:endParaRPr lang="en-US" dirty="0">
              <a:solidFill>
                <a:srgbClr val="FFC000"/>
              </a:solidFill>
            </a:endParaRPr>
          </a:p>
        </p:txBody>
      </p:sp>
      <p:sp>
        <p:nvSpPr>
          <p:cNvPr id="4" name="Slide Number Placeholder 3"/>
          <p:cNvSpPr>
            <a:spLocks noGrp="1"/>
          </p:cNvSpPr>
          <p:nvPr>
            <p:ph type="sldNum" sz="quarter" idx="10"/>
          </p:nvPr>
        </p:nvSpPr>
        <p:spPr/>
        <p:txBody>
          <a:bodyPr/>
          <a:lstStyle/>
          <a:p>
            <a:pPr>
              <a:defRPr/>
            </a:pPr>
            <a:fld id="{1964B480-8D63-47FD-99BF-374563A23C6E}" type="slidenum">
              <a:rPr lang="en-US" smtClean="0"/>
              <a:pPr>
                <a:defRPr/>
              </a:pPr>
              <a:t>14</a:t>
            </a:fld>
            <a:endParaRPr lang="en-US" dirty="0"/>
          </a:p>
        </p:txBody>
      </p:sp>
      <p:pic>
        <p:nvPicPr>
          <p:cNvPr id="77826" name="Picture 2"/>
          <p:cNvPicPr>
            <a:picLocks noChangeAspect="1" noChangeArrowheads="1"/>
          </p:cNvPicPr>
          <p:nvPr/>
        </p:nvPicPr>
        <p:blipFill>
          <a:blip r:embed="rId2"/>
          <a:srcRect/>
          <a:stretch>
            <a:fillRect/>
          </a:stretch>
        </p:blipFill>
        <p:spPr bwMode="auto">
          <a:xfrm>
            <a:off x="685800" y="2209800"/>
            <a:ext cx="4600575" cy="277177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8"/>
          <p:cNvGrpSpPr/>
          <p:nvPr/>
        </p:nvGrpSpPr>
        <p:grpSpPr>
          <a:xfrm>
            <a:off x="4419600" y="2895600"/>
            <a:ext cx="4391025" cy="2771775"/>
            <a:chOff x="4343400" y="2514600"/>
            <a:chExt cx="4391025" cy="2771775"/>
          </a:xfrm>
          <a:effectLst>
            <a:outerShdw blurRad="50800" dist="38100" dir="2700000" algn="tl" rotWithShape="0">
              <a:prstClr val="black">
                <a:alpha val="40000"/>
              </a:prstClr>
            </a:outerShdw>
          </a:effectLst>
        </p:grpSpPr>
        <p:pic>
          <p:nvPicPr>
            <p:cNvPr id="77827" name="Picture 3"/>
            <p:cNvPicPr>
              <a:picLocks noChangeAspect="1" noChangeArrowheads="1"/>
            </p:cNvPicPr>
            <p:nvPr/>
          </p:nvPicPr>
          <p:blipFill>
            <a:blip r:embed="rId3"/>
            <a:srcRect/>
            <a:stretch>
              <a:fillRect/>
            </a:stretch>
          </p:blipFill>
          <p:spPr bwMode="auto">
            <a:xfrm>
              <a:off x="4343400" y="2514600"/>
              <a:ext cx="4391025" cy="2771775"/>
            </a:xfrm>
            <a:prstGeom prst="rect">
              <a:avLst/>
            </a:prstGeom>
            <a:noFill/>
            <a:ln w="9525">
              <a:noFill/>
              <a:miter lim="800000"/>
              <a:headEnd/>
              <a:tailEnd/>
            </a:ln>
            <a:effectLst/>
          </p:spPr>
        </p:pic>
        <p:sp>
          <p:nvSpPr>
            <p:cNvPr id="8" name="TextBox 7"/>
            <p:cNvSpPr txBox="1"/>
            <p:nvPr/>
          </p:nvSpPr>
          <p:spPr>
            <a:xfrm>
              <a:off x="5486400" y="2743200"/>
              <a:ext cx="2880853" cy="338554"/>
            </a:xfrm>
            <a:prstGeom prst="rect">
              <a:avLst/>
            </a:prstGeom>
            <a:solidFill>
              <a:schemeClr val="tx1"/>
            </a:solidFill>
          </p:spPr>
          <p:txBody>
            <a:bodyPr wrap="square" rtlCol="0">
              <a:spAutoFit/>
            </a:bodyPr>
            <a:lstStyle/>
            <a:p>
              <a:r>
                <a:rPr lang="en-US" sz="1600" dirty="0" smtClean="0">
                  <a:solidFill>
                    <a:schemeClr val="bg2"/>
                  </a:solidFill>
                </a:rPr>
                <a:t>Would recommend to a friend</a:t>
              </a:r>
              <a:endParaRPr lang="en-US" sz="1600" dirty="0">
                <a:solidFill>
                  <a:schemeClr val="bg2"/>
                </a:solidFill>
              </a:endParaRPr>
            </a:p>
          </p:txBody>
        </p:sp>
      </p:grpSp>
      <p:sp>
        <p:nvSpPr>
          <p:cNvPr id="10" name="TextBox 9"/>
          <p:cNvSpPr txBox="1"/>
          <p:nvPr/>
        </p:nvSpPr>
        <p:spPr>
          <a:xfrm>
            <a:off x="1143000" y="4953000"/>
            <a:ext cx="2917786" cy="1569660"/>
          </a:xfrm>
          <a:prstGeom prst="rect">
            <a:avLst/>
          </a:prstGeom>
          <a:noFill/>
          <a:effectLst>
            <a:outerShdw blurRad="50800" dist="38100" dir="2700000" algn="tl" rotWithShape="0">
              <a:prstClr val="black">
                <a:alpha val="40000"/>
              </a:prstClr>
            </a:outerShdw>
          </a:effectLst>
        </p:spPr>
        <p:txBody>
          <a:bodyPr wrap="none" rtlCol="0">
            <a:spAutoFit/>
          </a:bodyPr>
          <a:lstStyle/>
          <a:p>
            <a:pPr marL="225425" indent="-225425">
              <a:buFont typeface="Arial" pitchFamily="34" charset="0"/>
              <a:buChar char="•"/>
            </a:pPr>
            <a:r>
              <a:rPr lang="en-US" sz="3200" b="1" i="1" dirty="0" smtClean="0">
                <a:solidFill>
                  <a:srgbClr val="FFC000"/>
                </a:solidFill>
                <a:effectLst>
                  <a:outerShdw blurRad="38100" dist="38100" dir="2700000" algn="tl">
                    <a:srgbClr val="000000">
                      <a:alpha val="43137"/>
                    </a:srgbClr>
                  </a:outerShdw>
                </a:effectLst>
                <a:latin typeface="Comic Sans MS" pitchFamily="66" charset="0"/>
              </a:rPr>
              <a:t>Functionality</a:t>
            </a:r>
          </a:p>
          <a:p>
            <a:pPr marL="225425" indent="-225425">
              <a:buFont typeface="Arial" pitchFamily="34" charset="0"/>
              <a:buChar char="•"/>
            </a:pPr>
            <a:r>
              <a:rPr lang="en-US" sz="3200" b="1" i="1" dirty="0" smtClean="0">
                <a:solidFill>
                  <a:srgbClr val="FFC000"/>
                </a:solidFill>
                <a:effectLst>
                  <a:outerShdw blurRad="38100" dist="38100" dir="2700000" algn="tl">
                    <a:srgbClr val="000000">
                      <a:alpha val="43137"/>
                    </a:srgbClr>
                  </a:outerShdw>
                </a:effectLst>
                <a:latin typeface="Comic Sans MS" pitchFamily="66" charset="0"/>
              </a:rPr>
              <a:t>Performance</a:t>
            </a:r>
          </a:p>
          <a:p>
            <a:pPr marL="225425" indent="-225425">
              <a:buFont typeface="Arial" pitchFamily="34" charset="0"/>
              <a:buChar char="•"/>
            </a:pPr>
            <a:r>
              <a:rPr lang="en-US" sz="3200" b="1" i="1" dirty="0" smtClean="0">
                <a:solidFill>
                  <a:srgbClr val="FFC000"/>
                </a:solidFill>
                <a:effectLst>
                  <a:outerShdw blurRad="38100" dist="38100" dir="2700000" algn="tl">
                    <a:srgbClr val="000000">
                      <a:alpha val="43137"/>
                    </a:srgbClr>
                  </a:outerShdw>
                </a:effectLst>
                <a:latin typeface="Comic Sans MS" pitchFamily="66" charset="0"/>
              </a:rPr>
              <a:t>Quality</a:t>
            </a:r>
            <a:endParaRPr lang="en-US" sz="3200" b="1"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1143000" y="990600"/>
            <a:ext cx="7162800" cy="954107"/>
          </a:xfrm>
          <a:prstGeom prst="rect">
            <a:avLst/>
          </a:prstGeom>
          <a:noFill/>
        </p:spPr>
        <p:txBody>
          <a:bodyPr wrap="square" rtlCol="0">
            <a:spAutoFit/>
          </a:bodyPr>
          <a:lstStyle/>
          <a:p>
            <a:r>
              <a:rPr lang="en-US" sz="2800" dirty="0" smtClean="0"/>
              <a:t>The IPP </a:t>
            </a:r>
            <a:r>
              <a:rPr lang="en-US" sz="2800" dirty="0" smtClean="0"/>
              <a:t>6.0 beta customer </a:t>
            </a:r>
            <a:r>
              <a:rPr lang="en-US" sz="2800" dirty="0" smtClean="0"/>
              <a:t>survey results.</a:t>
            </a:r>
          </a:p>
          <a:p>
            <a:r>
              <a:rPr lang="en-US" sz="2800" dirty="0" smtClean="0"/>
              <a:t>128 answered. Level </a:t>
            </a:r>
            <a:r>
              <a:rPr lang="en-US" sz="2800" dirty="0" smtClean="0"/>
              <a:t>of </a:t>
            </a:r>
            <a:r>
              <a:rPr lang="en-US" sz="2800" dirty="0" smtClean="0"/>
              <a:t>satisfaction </a:t>
            </a:r>
            <a:r>
              <a:rPr lang="en-US" sz="2800" dirty="0" smtClean="0"/>
              <a:t>with IPP. </a:t>
            </a:r>
            <a:endParaRPr lang="en-US" sz="2800" dirty="0"/>
          </a:p>
        </p:txBody>
      </p:sp>
      <p:sp>
        <p:nvSpPr>
          <p:cNvPr id="11" name="TextBox 10"/>
          <p:cNvSpPr txBox="1"/>
          <p:nvPr/>
        </p:nvSpPr>
        <p:spPr>
          <a:xfrm>
            <a:off x="5410200" y="2209800"/>
            <a:ext cx="2696572" cy="707886"/>
          </a:xfrm>
          <a:prstGeom prst="rect">
            <a:avLst/>
          </a:prstGeom>
          <a:noFill/>
        </p:spPr>
        <p:txBody>
          <a:bodyPr wrap="none" rtlCol="0">
            <a:spAutoFit/>
          </a:bodyPr>
          <a:lstStyle/>
          <a:p>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What is OK for </a:t>
            </a:r>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my</a:t>
            </a:r>
            <a:b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friend is </a:t>
            </a:r>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not for </a:t>
            </a:r>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me</a:t>
            </a:r>
            <a:endPar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63"/>
            <a:ext cx="9143999" cy="1143000"/>
          </a:xfrm>
          <a:effectLst>
            <a:outerShdw blurRad="50800" dist="38100" dir="2700000" algn="tl" rotWithShape="0">
              <a:prstClr val="black">
                <a:alpha val="40000"/>
              </a:prstClr>
            </a:outerShdw>
          </a:effectLst>
        </p:spPr>
        <p:txBody>
          <a:bodyPr/>
          <a:lstStyle/>
          <a:p>
            <a:r>
              <a:rPr lang="en-US" dirty="0" smtClean="0">
                <a:solidFill>
                  <a:srgbClr val="FFC000"/>
                </a:solidFill>
              </a:rPr>
              <a:t>The Open Source Powered by IPP</a:t>
            </a:r>
            <a:endParaRPr lang="en-US" dirty="0">
              <a:solidFill>
                <a:srgbClr val="FFC000"/>
              </a:solidFill>
            </a:endParaRPr>
          </a:p>
        </p:txBody>
      </p:sp>
      <p:sp>
        <p:nvSpPr>
          <p:cNvPr id="3" name="Content Placeholder 2"/>
          <p:cNvSpPr>
            <a:spLocks noGrp="1"/>
          </p:cNvSpPr>
          <p:nvPr>
            <p:ph idx="1"/>
          </p:nvPr>
        </p:nvSpPr>
        <p:spPr>
          <a:xfrm>
            <a:off x="762001" y="1447800"/>
            <a:ext cx="5715000" cy="4800600"/>
          </a:xfrm>
        </p:spPr>
        <p:txBody>
          <a:bodyPr/>
          <a:lstStyle/>
          <a:p>
            <a:pPr marL="344488" lvl="1" indent="-344488">
              <a:buFont typeface="Arial" pitchFamily="34" charset="0"/>
              <a:buChar char="•"/>
            </a:pPr>
            <a:r>
              <a:rPr lang="en-US" dirty="0" smtClean="0"/>
              <a:t>Data Compression</a:t>
            </a:r>
          </a:p>
          <a:p>
            <a:pPr marL="688975" lvl="2" indent="-344488">
              <a:buFont typeface="Arial" pitchFamily="34" charset="0"/>
              <a:buChar char="•"/>
            </a:pPr>
            <a:r>
              <a:rPr lang="en-US" dirty="0" smtClean="0">
                <a:solidFill>
                  <a:srgbClr val="FFFF00"/>
                </a:solidFill>
              </a:rPr>
              <a:t>GZIP, ZLIB, BZIP2, LZO</a:t>
            </a:r>
          </a:p>
          <a:p>
            <a:pPr marL="344488" lvl="1" indent="-344488">
              <a:buFont typeface="Arial" pitchFamily="34" charset="0"/>
              <a:buChar char="•"/>
            </a:pPr>
            <a:r>
              <a:rPr lang="en-US" dirty="0" smtClean="0"/>
              <a:t>Image Coding. Jpeg</a:t>
            </a:r>
          </a:p>
          <a:p>
            <a:pPr marL="688975" lvl="2" indent="-344488">
              <a:buFont typeface="Arial" pitchFamily="34" charset="0"/>
              <a:buChar char="•"/>
            </a:pPr>
            <a:r>
              <a:rPr lang="en-US" dirty="0" smtClean="0">
                <a:solidFill>
                  <a:srgbClr val="FFFF00"/>
                </a:solidFill>
              </a:rPr>
              <a:t>IJG</a:t>
            </a:r>
          </a:p>
          <a:p>
            <a:pPr marL="344488" lvl="1" indent="-344488">
              <a:buFont typeface="Arial" pitchFamily="34" charset="0"/>
              <a:buChar char="•"/>
            </a:pPr>
            <a:r>
              <a:rPr lang="en-US" dirty="0" smtClean="0"/>
              <a:t>Cryptography</a:t>
            </a:r>
          </a:p>
          <a:p>
            <a:pPr marL="688975" lvl="2" indent="-344488">
              <a:buFont typeface="Arial" pitchFamily="34" charset="0"/>
              <a:buChar char="•"/>
            </a:pPr>
            <a:r>
              <a:rPr lang="en-US" dirty="0" err="1" smtClean="0">
                <a:solidFill>
                  <a:srgbClr val="FFFF00"/>
                </a:solidFill>
              </a:rPr>
              <a:t>OpenSSL</a:t>
            </a:r>
            <a:endParaRPr lang="en-US" dirty="0" smtClean="0">
              <a:solidFill>
                <a:srgbClr val="FFFF00"/>
              </a:solidFill>
            </a:endParaRPr>
          </a:p>
          <a:p>
            <a:pPr marL="344488" lvl="1" indent="-344488">
              <a:buFont typeface="Arial" pitchFamily="34" charset="0"/>
              <a:buChar char="•"/>
            </a:pPr>
            <a:r>
              <a:rPr lang="en-US" dirty="0" smtClean="0"/>
              <a:t>Computer Vision</a:t>
            </a:r>
          </a:p>
          <a:p>
            <a:pPr marL="688975" lvl="2" indent="-344488">
              <a:buFont typeface="Arial" pitchFamily="34" charset="0"/>
              <a:buChar char="•"/>
            </a:pPr>
            <a:r>
              <a:rPr lang="en-US" dirty="0" err="1" smtClean="0">
                <a:solidFill>
                  <a:srgbClr val="FFFF00"/>
                </a:solidFill>
              </a:rPr>
              <a:t>OpenCV</a:t>
            </a:r>
            <a:endParaRPr lang="en-US" dirty="0" smtClean="0">
              <a:solidFill>
                <a:srgbClr val="FFFF00"/>
              </a:solidFill>
            </a:endParaRPr>
          </a:p>
          <a:p>
            <a:endParaRPr lang="en-US" dirty="0" smtClean="0"/>
          </a:p>
          <a:p>
            <a:endParaRPr lang="en-US" dirty="0" smtClean="0"/>
          </a:p>
        </p:txBody>
      </p:sp>
      <p:sp>
        <p:nvSpPr>
          <p:cNvPr id="5" name="Slide Number Placeholder 4"/>
          <p:cNvSpPr>
            <a:spLocks noGrp="1"/>
          </p:cNvSpPr>
          <p:nvPr>
            <p:ph type="sldNum" sz="quarter" idx="10"/>
          </p:nvPr>
        </p:nvSpPr>
        <p:spPr/>
        <p:txBody>
          <a:bodyPr/>
          <a:lstStyle/>
          <a:p>
            <a:fld id="{8D121DF5-9939-4D14-AA7E-0247C607E142}" type="slidenum">
              <a:rPr lang="en-US" smtClean="0"/>
              <a:pPr/>
              <a:t>15</a:t>
            </a:fld>
            <a:endParaRPr lang="en-US" dirty="0"/>
          </a:p>
        </p:txBody>
      </p:sp>
      <p:pic>
        <p:nvPicPr>
          <p:cNvPr id="6" name="Picture 2"/>
          <p:cNvPicPr>
            <a:picLocks noChangeAspect="1" noChangeArrowheads="1"/>
          </p:cNvPicPr>
          <p:nvPr/>
        </p:nvPicPr>
        <p:blipFill>
          <a:blip r:embed="rId3"/>
          <a:srcRect/>
          <a:stretch>
            <a:fillRect/>
          </a:stretch>
        </p:blipFill>
        <p:spPr bwMode="auto">
          <a:xfrm>
            <a:off x="4267200" y="3048000"/>
            <a:ext cx="4095750" cy="23526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rgbClr val="FFC000"/>
                </a:solidFill>
              </a:rPr>
              <a:t>Quality </a:t>
            </a:r>
            <a:r>
              <a:rPr lang="en-US" dirty="0" smtClean="0">
                <a:solidFill>
                  <a:srgbClr val="FFC000"/>
                </a:solidFill>
              </a:rPr>
              <a:t>and </a:t>
            </a:r>
            <a:r>
              <a:rPr lang="en-US" dirty="0" smtClean="0">
                <a:solidFill>
                  <a:srgbClr val="FFC000"/>
                </a:solidFill>
              </a:rPr>
              <a:t>Performance</a:t>
            </a:r>
            <a:endParaRPr lang="en-US" dirty="0">
              <a:solidFill>
                <a:srgbClr val="FFC000"/>
              </a:solidFill>
            </a:endParaRPr>
          </a:p>
        </p:txBody>
      </p:sp>
      <p:grpSp>
        <p:nvGrpSpPr>
          <p:cNvPr id="12" name="Group 11"/>
          <p:cNvGrpSpPr/>
          <p:nvPr/>
        </p:nvGrpSpPr>
        <p:grpSpPr>
          <a:xfrm>
            <a:off x="533400" y="990600"/>
            <a:ext cx="5343525" cy="5372100"/>
            <a:chOff x="762000" y="1295400"/>
            <a:chExt cx="5343525" cy="5372100"/>
          </a:xfrm>
        </p:grpSpPr>
        <p:pic>
          <p:nvPicPr>
            <p:cNvPr id="1026" name="Picture 2"/>
            <p:cNvPicPr>
              <a:picLocks noChangeAspect="1" noChangeArrowheads="1"/>
            </p:cNvPicPr>
            <p:nvPr/>
          </p:nvPicPr>
          <p:blipFill>
            <a:blip r:embed="rId3"/>
            <a:srcRect/>
            <a:stretch>
              <a:fillRect/>
            </a:stretch>
          </p:blipFill>
          <p:spPr bwMode="auto">
            <a:xfrm>
              <a:off x="762000" y="1295400"/>
              <a:ext cx="5343525" cy="53721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Oval 4"/>
            <p:cNvSpPr/>
            <p:nvPr/>
          </p:nvSpPr>
          <p:spPr>
            <a:xfrm>
              <a:off x="3657600" y="3276600"/>
              <a:ext cx="228600" cy="228600"/>
            </a:xfrm>
            <a:prstGeom prst="ellipse">
              <a:avLst/>
            </a:prstGeom>
            <a:solidFill>
              <a:schemeClr val="tx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71800" y="3352800"/>
              <a:ext cx="228600" cy="228600"/>
            </a:xfrm>
            <a:prstGeom prst="ellipse">
              <a:avLst/>
            </a:prstGeom>
            <a:solidFill>
              <a:srgbClr val="FF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62200" y="3505200"/>
              <a:ext cx="228600" cy="228600"/>
            </a:xfrm>
            <a:prstGeom prst="ellipse">
              <a:avLst/>
            </a:prstGeom>
            <a:solidFill>
              <a:srgbClr val="99FF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3429000"/>
              <a:ext cx="678391" cy="369332"/>
            </a:xfrm>
            <a:prstGeom prst="rect">
              <a:avLst/>
            </a:prstGeom>
            <a:noFill/>
          </p:spPr>
          <p:txBody>
            <a:bodyPr wrap="none" rtlCol="0">
              <a:spAutoFit/>
            </a:bodyPr>
            <a:lstStyle/>
            <a:p>
              <a:r>
                <a:rPr lang="en-US" dirty="0" smtClean="0">
                  <a:solidFill>
                    <a:srgbClr val="00B050"/>
                  </a:solidFill>
                </a:rPr>
                <a:t>x264</a:t>
              </a:r>
              <a:endParaRPr lang="en-US" dirty="0">
                <a:solidFill>
                  <a:srgbClr val="00B050"/>
                </a:solidFill>
              </a:endParaRPr>
            </a:p>
          </p:txBody>
        </p:sp>
        <p:sp>
          <p:nvSpPr>
            <p:cNvPr id="10" name="TextBox 9"/>
            <p:cNvSpPr txBox="1"/>
            <p:nvPr/>
          </p:nvSpPr>
          <p:spPr>
            <a:xfrm>
              <a:off x="1600200" y="3048000"/>
              <a:ext cx="1489510" cy="369332"/>
            </a:xfrm>
            <a:prstGeom prst="rect">
              <a:avLst/>
            </a:prstGeom>
            <a:noFill/>
          </p:spPr>
          <p:txBody>
            <a:bodyPr wrap="none" rtlCol="0">
              <a:spAutoFit/>
            </a:bodyPr>
            <a:lstStyle/>
            <a:p>
              <a:r>
                <a:rPr lang="en-US" dirty="0" err="1" smtClean="0">
                  <a:solidFill>
                    <a:srgbClr val="FF00FF"/>
                  </a:solidFill>
                </a:rPr>
                <a:t>MainConcept</a:t>
              </a:r>
              <a:endParaRPr lang="en-US" dirty="0">
                <a:solidFill>
                  <a:srgbClr val="FF00FF"/>
                </a:solidFill>
              </a:endParaRPr>
            </a:p>
          </p:txBody>
        </p:sp>
        <p:sp>
          <p:nvSpPr>
            <p:cNvPr id="11" name="TextBox 10"/>
            <p:cNvSpPr txBox="1"/>
            <p:nvPr/>
          </p:nvSpPr>
          <p:spPr>
            <a:xfrm>
              <a:off x="3886200" y="3124200"/>
              <a:ext cx="524503" cy="369332"/>
            </a:xfrm>
            <a:prstGeom prst="rect">
              <a:avLst/>
            </a:prstGeom>
            <a:noFill/>
          </p:spPr>
          <p:txBody>
            <a:bodyPr wrap="none" rtlCol="0">
              <a:spAutoFit/>
            </a:bodyPr>
            <a:lstStyle/>
            <a:p>
              <a:r>
                <a:rPr lang="en-US" dirty="0" smtClean="0">
                  <a:solidFill>
                    <a:schemeClr val="bg2">
                      <a:lumMod val="50000"/>
                      <a:lumOff val="50000"/>
                    </a:schemeClr>
                  </a:solidFill>
                </a:rPr>
                <a:t>IPP</a:t>
              </a:r>
              <a:endParaRPr lang="en-US" dirty="0">
                <a:solidFill>
                  <a:schemeClr val="bg2">
                    <a:lumMod val="50000"/>
                    <a:lumOff val="50000"/>
                  </a:schemeClr>
                </a:solidFill>
              </a:endParaRPr>
            </a:p>
          </p:txBody>
        </p:sp>
      </p:grpSp>
      <p:sp>
        <p:nvSpPr>
          <p:cNvPr id="13" name="TextBox 12"/>
          <p:cNvSpPr txBox="1"/>
          <p:nvPr/>
        </p:nvSpPr>
        <p:spPr>
          <a:xfrm>
            <a:off x="5996985" y="2057400"/>
            <a:ext cx="3147015" cy="267765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Having advantage </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in performance you</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can convert it to </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the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quality.</a:t>
            </a:r>
          </a:p>
          <a:p>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MSU Graphics Lab</a:t>
            </a:r>
          </a:p>
          <a:p>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Reports IPP H.264</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encoder is in top 3</a:t>
            </a:r>
            <a:endParaRPr lang="en-US" sz="2400" b="1" i="1" dirty="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
        <p:nvSpPr>
          <p:cNvPr id="14" name="Slide Number Placeholder 13"/>
          <p:cNvSpPr>
            <a:spLocks noGrp="1"/>
          </p:cNvSpPr>
          <p:nvPr>
            <p:ph type="sldNum" sz="quarter" idx="10"/>
          </p:nvPr>
        </p:nvSpPr>
        <p:spPr/>
        <p:txBody>
          <a:bodyPr/>
          <a:lstStyle/>
          <a:p>
            <a:fld id="{1C5DECEB-A5C7-49F4-AA9E-2DD51F52CB75}"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rgbClr val="FFC000"/>
                </a:solidFill>
              </a:rPr>
              <a:t>End of “free” speed-up for SW</a:t>
            </a:r>
            <a:endParaRPr lang="en-US" dirty="0">
              <a:solidFill>
                <a:srgbClr val="FFC000"/>
              </a:solidFill>
            </a:endParaRPr>
          </a:p>
        </p:txBody>
      </p:sp>
      <p:sp>
        <p:nvSpPr>
          <p:cNvPr id="3" name="Content Placeholder 2"/>
          <p:cNvSpPr>
            <a:spLocks noGrp="1"/>
          </p:cNvSpPr>
          <p:nvPr>
            <p:ph idx="1"/>
          </p:nvPr>
        </p:nvSpPr>
        <p:spPr>
          <a:xfrm>
            <a:off x="381000" y="1219200"/>
            <a:ext cx="8407400" cy="1295400"/>
          </a:xfrm>
        </p:spPr>
        <p:txBody>
          <a:bodyPr/>
          <a:lstStyle/>
          <a:p>
            <a:r>
              <a:rPr lang="en-US" sz="2400" dirty="0" smtClean="0"/>
              <a:t>Performance gain is not more achievable with the CPU frequency increase. Sophisticated optimization is needed</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981200" y="2514600"/>
            <a:ext cx="4844608" cy="3581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fld id="{8D121DF5-9939-4D14-AA7E-0247C607E142}"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10575" cy="1143000"/>
          </a:xfrm>
          <a:effectLst>
            <a:outerShdw blurRad="50800" dist="38100" dir="2700000" algn="tl" rotWithShape="0">
              <a:prstClr val="black">
                <a:alpha val="40000"/>
              </a:prstClr>
            </a:outerShdw>
          </a:effectLst>
        </p:spPr>
        <p:txBody>
          <a:bodyPr/>
          <a:lstStyle/>
          <a:p>
            <a:r>
              <a:rPr lang="en-US" dirty="0" smtClean="0">
                <a:solidFill>
                  <a:srgbClr val="FFC000"/>
                </a:solidFill>
              </a:rPr>
              <a:t>Automation is the only way</a:t>
            </a:r>
            <a:endParaRPr lang="en-US" dirty="0">
              <a:solidFill>
                <a:srgbClr val="FFC000"/>
              </a:solidFill>
            </a:endParaRPr>
          </a:p>
        </p:txBody>
      </p:sp>
      <p:sp>
        <p:nvSpPr>
          <p:cNvPr id="3" name="Content Placeholder 2"/>
          <p:cNvSpPr>
            <a:spLocks noGrp="1"/>
          </p:cNvSpPr>
          <p:nvPr>
            <p:ph idx="1"/>
          </p:nvPr>
        </p:nvSpPr>
        <p:spPr>
          <a:xfrm>
            <a:off x="381000" y="1600200"/>
            <a:ext cx="8534400" cy="4525963"/>
          </a:xfrm>
        </p:spPr>
        <p:txBody>
          <a:bodyPr/>
          <a:lstStyle/>
          <a:p>
            <a:pPr>
              <a:spcBef>
                <a:spcPts val="600"/>
              </a:spcBef>
              <a:buFont typeface="Arial" pitchFamily="34" charset="0"/>
              <a:buChar char="•"/>
            </a:pPr>
            <a:r>
              <a:rPr lang="en-US" sz="2400" dirty="0" smtClean="0"/>
              <a:t>End of </a:t>
            </a:r>
            <a:r>
              <a:rPr lang="en-US" sz="2400" dirty="0" smtClean="0"/>
              <a:t>free </a:t>
            </a:r>
            <a:r>
              <a:rPr lang="en-US" sz="2400" dirty="0" smtClean="0">
                <a:solidFill>
                  <a:srgbClr val="FFFF00"/>
                </a:solidFill>
              </a:rPr>
              <a:t>speedup</a:t>
            </a:r>
            <a:r>
              <a:rPr lang="en-US" sz="2400" dirty="0" smtClean="0"/>
              <a:t> for legacy code we </a:t>
            </a:r>
            <a:r>
              <a:rPr lang="en-US" sz="2400" dirty="0" smtClean="0"/>
              <a:t>relied </a:t>
            </a:r>
            <a:r>
              <a:rPr lang="en-US" sz="2400" dirty="0" smtClean="0"/>
              <a:t>on in the </a:t>
            </a:r>
            <a:r>
              <a:rPr lang="en-US" sz="2400" dirty="0" smtClean="0"/>
              <a:t>past</a:t>
            </a:r>
          </a:p>
          <a:p>
            <a:pPr>
              <a:spcBef>
                <a:spcPts val="600"/>
              </a:spcBef>
              <a:buFont typeface="Arial" pitchFamily="34" charset="0"/>
              <a:buChar char="•"/>
            </a:pPr>
            <a:r>
              <a:rPr lang="en-US" sz="2400" dirty="0" smtClean="0"/>
              <a:t>Min num of </a:t>
            </a:r>
            <a:r>
              <a:rPr lang="en-US" sz="2400" dirty="0" smtClean="0">
                <a:solidFill>
                  <a:srgbClr val="FFFF00"/>
                </a:solidFill>
              </a:rPr>
              <a:t>operations</a:t>
            </a:r>
            <a:r>
              <a:rPr lang="en-US" sz="2400" dirty="0" smtClean="0"/>
              <a:t> doesn’t mean max performance</a:t>
            </a:r>
            <a:endParaRPr lang="en-US" sz="2400" dirty="0" smtClean="0"/>
          </a:p>
          <a:p>
            <a:pPr>
              <a:spcBef>
                <a:spcPts val="600"/>
              </a:spcBef>
              <a:buFont typeface="Arial" pitchFamily="34" charset="0"/>
              <a:buChar char="•"/>
            </a:pPr>
            <a:r>
              <a:rPr lang="en-US" sz="2400" dirty="0" smtClean="0"/>
              <a:t>The performance difference between the best possible and straightforward implementations can be </a:t>
            </a:r>
            <a:r>
              <a:rPr lang="en-US" sz="2400" dirty="0" smtClean="0">
                <a:solidFill>
                  <a:srgbClr val="FFFF00"/>
                </a:solidFill>
              </a:rPr>
              <a:t>10x</a:t>
            </a:r>
            <a:r>
              <a:rPr lang="en-US" sz="2400" dirty="0" smtClean="0"/>
              <a:t> and more</a:t>
            </a:r>
          </a:p>
          <a:p>
            <a:pPr>
              <a:spcBef>
                <a:spcPts val="600"/>
              </a:spcBef>
              <a:buFont typeface="Arial" pitchFamily="34" charset="0"/>
              <a:buChar char="•"/>
            </a:pPr>
            <a:r>
              <a:rPr lang="en-US" sz="2400" dirty="0" smtClean="0"/>
              <a:t>Difficult to </a:t>
            </a:r>
            <a:r>
              <a:rPr lang="en-US" sz="2400" dirty="0" smtClean="0">
                <a:solidFill>
                  <a:srgbClr val="FFFF00"/>
                </a:solidFill>
              </a:rPr>
              <a:t>write</a:t>
            </a:r>
            <a:r>
              <a:rPr lang="en-US" sz="2400" dirty="0" smtClean="0"/>
              <a:t> the possible fastest code</a:t>
            </a:r>
          </a:p>
          <a:p>
            <a:pPr>
              <a:spcBef>
                <a:spcPts val="600"/>
              </a:spcBef>
              <a:buFont typeface="Arial" pitchFamily="34" charset="0"/>
              <a:buChar char="•"/>
            </a:pPr>
            <a:r>
              <a:rPr lang="en-US" sz="2400" dirty="0" smtClean="0"/>
              <a:t>Performance is </a:t>
            </a:r>
            <a:r>
              <a:rPr lang="en-US" sz="2400" dirty="0" smtClean="0">
                <a:solidFill>
                  <a:srgbClr val="FFFF00"/>
                </a:solidFill>
              </a:rPr>
              <a:t>not portable</a:t>
            </a:r>
          </a:p>
          <a:p>
            <a:pPr>
              <a:spcBef>
                <a:spcPts val="600"/>
              </a:spcBef>
              <a:buFont typeface="Arial" pitchFamily="34" charset="0"/>
              <a:buChar char="•"/>
            </a:pPr>
            <a:r>
              <a:rPr lang="en-US" sz="2400" dirty="0" smtClean="0"/>
              <a:t>New </a:t>
            </a:r>
            <a:r>
              <a:rPr lang="en-US" sz="2400" dirty="0" smtClean="0"/>
              <a:t>architectures arrive quickly increasing the </a:t>
            </a:r>
            <a:r>
              <a:rPr lang="en-US" sz="2400" dirty="0" smtClean="0">
                <a:solidFill>
                  <a:srgbClr val="FFFF00"/>
                </a:solidFill>
              </a:rPr>
              <a:t>gap</a:t>
            </a:r>
            <a:r>
              <a:rPr lang="en-US" sz="2400" dirty="0" smtClean="0"/>
              <a:t> between HW capabilities and </a:t>
            </a:r>
            <a:r>
              <a:rPr lang="en-US" sz="2400" dirty="0" smtClean="0"/>
              <a:t>what SW exploits</a:t>
            </a:r>
            <a:endParaRPr lang="en-US" sz="2400"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990600"/>
          </a:xfrm>
          <a:effectLst>
            <a:outerShdw blurRad="50800" dist="38100" dir="2700000" algn="tl" rotWithShape="0">
              <a:prstClr val="black">
                <a:alpha val="40000"/>
              </a:prstClr>
            </a:outerShdw>
          </a:effectLst>
        </p:spPr>
        <p:txBody>
          <a:bodyPr/>
          <a:lstStyle/>
          <a:p>
            <a:r>
              <a:rPr lang="en-US" dirty="0" smtClean="0">
                <a:solidFill>
                  <a:srgbClr val="FFC000"/>
                </a:solidFill>
              </a:rPr>
              <a:t>New </a:t>
            </a:r>
            <a:r>
              <a:rPr lang="en-US" dirty="0" smtClean="0">
                <a:solidFill>
                  <a:srgbClr val="FFC000"/>
                </a:solidFill>
              </a:rPr>
              <a:t>IPP Domain Gen</a:t>
            </a:r>
            <a:endParaRPr lang="en-US" dirty="0">
              <a:solidFill>
                <a:srgbClr val="FFC000"/>
              </a:solidFill>
            </a:endParaRPr>
          </a:p>
        </p:txBody>
      </p:sp>
      <p:sp>
        <p:nvSpPr>
          <p:cNvPr id="3" name="Content Placeholder 2"/>
          <p:cNvSpPr>
            <a:spLocks noGrp="1"/>
          </p:cNvSpPr>
          <p:nvPr>
            <p:ph idx="1"/>
          </p:nvPr>
        </p:nvSpPr>
        <p:spPr>
          <a:xfrm>
            <a:off x="381000" y="1066800"/>
            <a:ext cx="8407400" cy="2819400"/>
          </a:xfrm>
        </p:spPr>
        <p:txBody>
          <a:bodyPr/>
          <a:lstStyle/>
          <a:p>
            <a:pPr>
              <a:spcBef>
                <a:spcPts val="600"/>
              </a:spcBef>
              <a:buFont typeface="Arial" pitchFamily="34" charset="0"/>
              <a:buChar char="•"/>
            </a:pPr>
            <a:r>
              <a:rPr lang="en-US" sz="2400" dirty="0" smtClean="0"/>
              <a:t>The library is entirely computer generated</a:t>
            </a:r>
          </a:p>
          <a:p>
            <a:pPr>
              <a:spcBef>
                <a:spcPts val="600"/>
              </a:spcBef>
              <a:buFont typeface="Arial" pitchFamily="34" charset="0"/>
              <a:buChar char="•"/>
            </a:pPr>
            <a:r>
              <a:rPr lang="en-US" sz="2400" dirty="0" smtClean="0"/>
              <a:t>The tool </a:t>
            </a:r>
            <a:r>
              <a:rPr lang="en-US" sz="2400" dirty="0" smtClean="0"/>
              <a:t>generated </a:t>
            </a:r>
            <a:r>
              <a:rPr lang="en-US" sz="2400" dirty="0" err="1" smtClean="0"/>
              <a:t>ippg</a:t>
            </a:r>
            <a:r>
              <a:rPr lang="en-US" sz="2400" dirty="0" smtClean="0"/>
              <a:t> </a:t>
            </a:r>
            <a:r>
              <a:rPr lang="en-US" sz="2400" dirty="0" smtClean="0"/>
              <a:t>is </a:t>
            </a:r>
            <a:r>
              <a:rPr lang="en-US" sz="2400" dirty="0" smtClean="0"/>
              <a:t>Spiral, developed </a:t>
            </a:r>
            <a:r>
              <a:rPr lang="en-US" sz="2400" dirty="0" smtClean="0"/>
              <a:t>at Carnegie Mellon University</a:t>
            </a:r>
          </a:p>
          <a:p>
            <a:pPr>
              <a:spcBef>
                <a:spcPts val="600"/>
              </a:spcBef>
              <a:buFont typeface="Arial" pitchFamily="34" charset="0"/>
              <a:buChar char="•"/>
            </a:pPr>
            <a:r>
              <a:rPr lang="en-US" sz="2400" dirty="0" smtClean="0"/>
              <a:t>The library provides IPP users with new functionality and with ‘new’ performance</a:t>
            </a:r>
          </a:p>
          <a:p>
            <a:pPr lvl="1">
              <a:spcBef>
                <a:spcPts val="600"/>
              </a:spcBef>
              <a:buFont typeface="Arial" pitchFamily="34" charset="0"/>
              <a:buChar char="•"/>
            </a:pPr>
            <a:r>
              <a:rPr lang="en-US" sz="2000" dirty="0" smtClean="0"/>
              <a:t>New functions: Hartley and Walsh-</a:t>
            </a:r>
            <a:r>
              <a:rPr lang="en-US" sz="2000" dirty="0" err="1" smtClean="0"/>
              <a:t>Hadamar</a:t>
            </a:r>
            <a:r>
              <a:rPr lang="en-US" sz="2000" dirty="0" smtClean="0"/>
              <a:t> transform</a:t>
            </a:r>
          </a:p>
          <a:p>
            <a:pPr lvl="1">
              <a:spcBef>
                <a:spcPts val="600"/>
              </a:spcBef>
              <a:buFont typeface="Arial" pitchFamily="34" charset="0"/>
              <a:buChar char="•"/>
            </a:pPr>
            <a:r>
              <a:rPr lang="en-US" sz="2000" dirty="0" smtClean="0"/>
              <a:t>Higher performance functions for existing functionality: DFT</a:t>
            </a:r>
            <a:endParaRPr lang="en-US" sz="2000" dirty="0"/>
          </a:p>
        </p:txBody>
      </p:sp>
      <p:pic>
        <p:nvPicPr>
          <p:cNvPr id="1026" name="Picture 2"/>
          <p:cNvPicPr>
            <a:picLocks noChangeAspect="1" noChangeArrowheads="1"/>
          </p:cNvPicPr>
          <p:nvPr/>
        </p:nvPicPr>
        <p:blipFill>
          <a:blip r:embed="rId2"/>
          <a:srcRect/>
          <a:stretch>
            <a:fillRect/>
          </a:stretch>
        </p:blipFill>
        <p:spPr bwMode="auto">
          <a:xfrm>
            <a:off x="2209800" y="3962400"/>
            <a:ext cx="4495800" cy="24160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fld id="{8D121DF5-9939-4D14-AA7E-0247C607E142}"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a:xfrm>
            <a:off x="685799" y="1524000"/>
            <a:ext cx="8088313" cy="4602163"/>
          </a:xfrm>
        </p:spPr>
        <p:txBody>
          <a:bodyPr/>
          <a:lstStyle/>
          <a:p>
            <a:pPr>
              <a:spcBef>
                <a:spcPts val="600"/>
              </a:spcBef>
              <a:buFont typeface="Arial" pitchFamily="34" charset="0"/>
              <a:buChar char="•"/>
            </a:pPr>
            <a:r>
              <a:rPr lang="en-US" dirty="0" smtClean="0"/>
              <a:t>IPP </a:t>
            </a:r>
            <a:r>
              <a:rPr lang="en-US" dirty="0" smtClean="0"/>
              <a:t>Economics</a:t>
            </a:r>
          </a:p>
          <a:p>
            <a:pPr>
              <a:spcBef>
                <a:spcPts val="600"/>
              </a:spcBef>
              <a:buFont typeface="Arial" pitchFamily="34" charset="0"/>
              <a:buChar char="•"/>
            </a:pPr>
            <a:r>
              <a:rPr lang="en-US" dirty="0" smtClean="0"/>
              <a:t>Achieving performance</a:t>
            </a:r>
            <a:endParaRPr lang="en-US" dirty="0" smtClean="0"/>
          </a:p>
          <a:p>
            <a:pPr>
              <a:spcBef>
                <a:spcPts val="600"/>
              </a:spcBef>
              <a:buFont typeface="Arial" pitchFamily="34" charset="0"/>
              <a:buChar char="•"/>
            </a:pPr>
            <a:r>
              <a:rPr lang="en-US" dirty="0" smtClean="0"/>
              <a:t>Why </a:t>
            </a:r>
            <a:r>
              <a:rPr lang="en-US" dirty="0" smtClean="0"/>
              <a:t>c</a:t>
            </a:r>
            <a:r>
              <a:rPr lang="en-US" dirty="0" smtClean="0"/>
              <a:t>ustomers </a:t>
            </a:r>
            <a:r>
              <a:rPr lang="en-US" dirty="0" smtClean="0"/>
              <a:t>with IPP</a:t>
            </a:r>
          </a:p>
          <a:p>
            <a:pPr>
              <a:spcBef>
                <a:spcPts val="600"/>
              </a:spcBef>
              <a:buFont typeface="Arial" pitchFamily="34" charset="0"/>
              <a:buChar char="•"/>
            </a:pPr>
            <a:r>
              <a:rPr lang="en-US" dirty="0" smtClean="0"/>
              <a:t>Generated library is reality</a:t>
            </a:r>
            <a:endParaRPr lang="en-US" dirty="0" smtClean="0"/>
          </a:p>
          <a:p>
            <a:pPr>
              <a:spcBef>
                <a:spcPts val="600"/>
              </a:spcBef>
              <a:buFont typeface="Arial" pitchFamily="34" charset="0"/>
              <a:buChar char="•"/>
            </a:pPr>
            <a:r>
              <a:rPr lang="en-US" dirty="0" smtClean="0"/>
              <a:t>Deferred </a:t>
            </a:r>
            <a:r>
              <a:rPr lang="en-US" dirty="0" smtClean="0"/>
              <a:t>mode </a:t>
            </a:r>
            <a:r>
              <a:rPr lang="en-US" dirty="0" smtClean="0"/>
              <a:t>i</a:t>
            </a:r>
            <a:r>
              <a:rPr lang="en-US" dirty="0" smtClean="0"/>
              <a:t>mage </a:t>
            </a:r>
            <a:r>
              <a:rPr lang="en-US" dirty="0" smtClean="0"/>
              <a:t>p</a:t>
            </a:r>
            <a:r>
              <a:rPr lang="en-US" dirty="0" smtClean="0"/>
              <a:t>rocessing</a:t>
            </a:r>
            <a:endParaRPr lang="en-US" dirty="0" smtClean="0"/>
          </a:p>
          <a:p>
            <a:pPr>
              <a:spcBef>
                <a:spcPts val="60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1066800"/>
          </a:xfrm>
          <a:effectLst>
            <a:outerShdw blurRad="50800" dist="38100" dir="2700000" algn="tl" rotWithShape="0">
              <a:prstClr val="black">
                <a:alpha val="40000"/>
              </a:prstClr>
            </a:outerShdw>
          </a:effectLst>
        </p:spPr>
        <p:txBody>
          <a:bodyPr/>
          <a:lstStyle/>
          <a:p>
            <a:r>
              <a:rPr lang="en-US" sz="3600" dirty="0" smtClean="0">
                <a:solidFill>
                  <a:srgbClr val="FFC000"/>
                </a:solidFill>
              </a:rPr>
              <a:t>New Development Process</a:t>
            </a:r>
            <a:endParaRPr lang="en-US" sz="3600" dirty="0">
              <a:solidFill>
                <a:srgbClr val="FFC000"/>
              </a:solidFill>
            </a:endParaRPr>
          </a:p>
        </p:txBody>
      </p:sp>
      <p:pic>
        <p:nvPicPr>
          <p:cNvPr id="1026" name="Picture 2"/>
          <p:cNvPicPr>
            <a:picLocks noChangeAspect="1" noChangeArrowheads="1"/>
          </p:cNvPicPr>
          <p:nvPr/>
        </p:nvPicPr>
        <p:blipFill>
          <a:blip r:embed="rId2"/>
          <a:srcRect/>
          <a:stretch>
            <a:fillRect/>
          </a:stretch>
        </p:blipFill>
        <p:spPr bwMode="auto">
          <a:xfrm>
            <a:off x="1905000" y="3048000"/>
            <a:ext cx="5638800" cy="324506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fld id="{8D121DF5-9939-4D14-AA7E-0247C607E142}" type="slidenum">
              <a:rPr lang="en-US" smtClean="0"/>
              <a:pPr/>
              <a:t>20</a:t>
            </a:fld>
            <a:endParaRPr lang="en-US" dirty="0"/>
          </a:p>
        </p:txBody>
      </p:sp>
      <p:sp>
        <p:nvSpPr>
          <p:cNvPr id="10" name="TextBox 9"/>
          <p:cNvSpPr txBox="1"/>
          <p:nvPr/>
        </p:nvSpPr>
        <p:spPr>
          <a:xfrm>
            <a:off x="457200" y="1066800"/>
            <a:ext cx="8229600" cy="1938992"/>
          </a:xfrm>
          <a:prstGeom prst="rect">
            <a:avLst/>
          </a:prstGeom>
          <a:noFill/>
        </p:spPr>
        <p:txBody>
          <a:bodyPr wrap="square" rtlCol="0">
            <a:spAutoFit/>
          </a:bodyPr>
          <a:lstStyle/>
          <a:p>
            <a:pPr marL="225425" indent="-225425">
              <a:buFont typeface="Arial" pitchFamily="34" charset="0"/>
              <a:buChar char="•"/>
            </a:pPr>
            <a:r>
              <a:rPr lang="en-US" sz="2000" dirty="0" smtClean="0"/>
              <a:t>Spiral generates and evaluates many different possible </a:t>
            </a:r>
            <a:r>
              <a:rPr lang="en-US" sz="2000" dirty="0" smtClean="0"/>
              <a:t>algorithms</a:t>
            </a:r>
            <a:br>
              <a:rPr lang="en-US" sz="2000" dirty="0" smtClean="0"/>
            </a:br>
            <a:r>
              <a:rPr lang="en-US" sz="2000" dirty="0" smtClean="0"/>
              <a:t>represented </a:t>
            </a:r>
            <a:r>
              <a:rPr lang="en-US" sz="2000" dirty="0" smtClean="0"/>
              <a:t>in an internal math language</a:t>
            </a:r>
          </a:p>
          <a:p>
            <a:pPr marL="225425" indent="-225425">
              <a:buFont typeface="Arial" pitchFamily="34" charset="0"/>
              <a:buChar char="•"/>
            </a:pPr>
            <a:r>
              <a:rPr lang="en-US" sz="2000" dirty="0" smtClean="0"/>
              <a:t>Spiral performs memory hierarchy optimization, </a:t>
            </a:r>
            <a:r>
              <a:rPr lang="en-US" sz="2000" dirty="0" err="1" smtClean="0"/>
              <a:t>vectorization</a:t>
            </a:r>
            <a:r>
              <a:rPr lang="en-US" sz="2000" dirty="0" smtClean="0"/>
              <a:t>, and </a:t>
            </a:r>
            <a:r>
              <a:rPr lang="en-US" sz="2000" dirty="0" smtClean="0"/>
              <a:t/>
            </a:r>
            <a:br>
              <a:rPr lang="en-US" sz="2000" dirty="0" smtClean="0"/>
            </a:br>
            <a:r>
              <a:rPr lang="en-US" sz="2000" dirty="0" smtClean="0"/>
              <a:t>parallelization </a:t>
            </a:r>
            <a:r>
              <a:rPr lang="en-US" sz="2000" dirty="0" smtClean="0"/>
              <a:t>for multi core by rewriting math expressions</a:t>
            </a:r>
          </a:p>
          <a:p>
            <a:pPr marL="225425" indent="-225425">
              <a:buFont typeface="Arial" pitchFamily="34" charset="0"/>
              <a:buChar char="•"/>
            </a:pPr>
            <a:r>
              <a:rPr lang="en-US" sz="2000" dirty="0" smtClean="0"/>
              <a:t>Spiral outputs the fastest found </a:t>
            </a:r>
            <a:r>
              <a:rPr lang="en-US" sz="2000" dirty="0" smtClean="0"/>
              <a:t>code which </a:t>
            </a:r>
            <a:r>
              <a:rPr lang="en-US" sz="2000" dirty="0" smtClean="0"/>
              <a:t>is often faster than </a:t>
            </a:r>
            <a:r>
              <a:rPr lang="en-US" sz="2000" dirty="0" smtClean="0"/>
              <a:t>hand </a:t>
            </a:r>
            <a:r>
              <a:rPr lang="en-US" sz="2000" dirty="0" smtClean="0"/>
              <a:t>optimized code </a:t>
            </a:r>
            <a:endParaRPr lang="en-US" sz="20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63"/>
            <a:ext cx="9143999" cy="1143000"/>
          </a:xfrm>
          <a:effectLst>
            <a:outerShdw blurRad="50800" dist="38100" dir="2700000" algn="tl" rotWithShape="0">
              <a:prstClr val="black">
                <a:alpha val="40000"/>
              </a:prstClr>
            </a:outerShdw>
          </a:effectLst>
        </p:spPr>
        <p:txBody>
          <a:bodyPr/>
          <a:lstStyle/>
          <a:p>
            <a:r>
              <a:rPr lang="en-US" sz="3200" dirty="0" smtClean="0">
                <a:solidFill>
                  <a:srgbClr val="FFC000"/>
                </a:solidFill>
              </a:rPr>
              <a:t>Quick Adaptation to New Architecture</a:t>
            </a:r>
            <a:endParaRPr lang="en-US" sz="3200" dirty="0">
              <a:solidFill>
                <a:srgbClr val="FFC000"/>
              </a:solidFill>
            </a:endParaRPr>
          </a:p>
        </p:txBody>
      </p:sp>
      <p:sp>
        <p:nvSpPr>
          <p:cNvPr id="3" name="Content Placeholder 2"/>
          <p:cNvSpPr>
            <a:spLocks noGrp="1"/>
          </p:cNvSpPr>
          <p:nvPr>
            <p:ph idx="1"/>
          </p:nvPr>
        </p:nvSpPr>
        <p:spPr>
          <a:xfrm>
            <a:off x="366713" y="1905000"/>
            <a:ext cx="8407400" cy="4221163"/>
          </a:xfrm>
        </p:spPr>
        <p:txBody>
          <a:bodyPr/>
          <a:lstStyle/>
          <a:p>
            <a:pPr>
              <a:buFont typeface="Arial" pitchFamily="34" charset="0"/>
              <a:buChar char="•"/>
            </a:pPr>
            <a:r>
              <a:rPr lang="en-US" sz="2800" dirty="0" smtClean="0"/>
              <a:t>Since the entire process is automated it is possible to quickly move to new platforms with new SSE extension </a:t>
            </a:r>
            <a:r>
              <a:rPr lang="en-US" sz="2800" dirty="0" smtClean="0"/>
              <a:t>by </a:t>
            </a:r>
            <a:r>
              <a:rPr lang="en-US" sz="2800" dirty="0" smtClean="0"/>
              <a:t>regenerating the </a:t>
            </a:r>
            <a:r>
              <a:rPr lang="en-US" sz="2800" dirty="0" smtClean="0"/>
              <a:t>code</a:t>
            </a:r>
            <a:endParaRPr lang="en-US" sz="2800" dirty="0" smtClean="0"/>
          </a:p>
          <a:p>
            <a:pPr>
              <a:buFont typeface="Arial" pitchFamily="34" charset="0"/>
              <a:buChar char="•"/>
            </a:pPr>
            <a:r>
              <a:rPr lang="en-US" sz="2800" dirty="0" smtClean="0"/>
              <a:t>An example. New vector architecture AVX was announced on April 4</a:t>
            </a:r>
            <a:r>
              <a:rPr lang="en-US" sz="2800" baseline="30000" dirty="0" smtClean="0"/>
              <a:t>th</a:t>
            </a:r>
            <a:r>
              <a:rPr lang="en-US" sz="2800" dirty="0" smtClean="0"/>
              <a:t>. After 3 weeks Spiral started </a:t>
            </a:r>
            <a:r>
              <a:rPr lang="en-US" sz="2800" dirty="0" smtClean="0"/>
              <a:t>generating </a:t>
            </a:r>
            <a:r>
              <a:rPr lang="en-US" sz="2800" dirty="0" smtClean="0"/>
              <a:t>AVX code for DFT </a:t>
            </a:r>
            <a:r>
              <a:rPr lang="en-US" sz="2800" dirty="0" smtClean="0"/>
              <a:t>&amp; WHT </a:t>
            </a:r>
            <a:r>
              <a:rPr lang="en-US" sz="2800" dirty="0" smtClean="0"/>
              <a:t>IPP functions</a:t>
            </a:r>
            <a:endParaRPr lang="en-US" sz="2800"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63"/>
            <a:ext cx="9143999" cy="1143000"/>
          </a:xfrm>
          <a:effectLst>
            <a:outerShdw blurRad="50800" dist="38100" dir="2700000" algn="tl" rotWithShape="0">
              <a:prstClr val="black">
                <a:alpha val="40000"/>
              </a:prstClr>
            </a:outerShdw>
          </a:effectLst>
        </p:spPr>
        <p:txBody>
          <a:bodyPr/>
          <a:lstStyle/>
          <a:p>
            <a:r>
              <a:rPr lang="en-US" sz="3600" dirty="0" smtClean="0">
                <a:solidFill>
                  <a:srgbClr val="FFC000"/>
                </a:solidFill>
              </a:rPr>
              <a:t>Deferred Mode Image Processing</a:t>
            </a:r>
            <a:endParaRPr lang="en-US" sz="3600" dirty="0">
              <a:solidFill>
                <a:srgbClr val="FFC000"/>
              </a:solidFill>
            </a:endParaRPr>
          </a:p>
        </p:txBody>
      </p:sp>
      <p:sp>
        <p:nvSpPr>
          <p:cNvPr id="3" name="Content Placeholder 2"/>
          <p:cNvSpPr>
            <a:spLocks noGrp="1"/>
          </p:cNvSpPr>
          <p:nvPr>
            <p:ph idx="1"/>
          </p:nvPr>
        </p:nvSpPr>
        <p:spPr>
          <a:xfrm>
            <a:off x="304800" y="1295400"/>
            <a:ext cx="8839200" cy="2667000"/>
          </a:xfrm>
        </p:spPr>
        <p:txBody>
          <a:bodyPr/>
          <a:lstStyle/>
          <a:p>
            <a:pPr marL="287338" indent="-287338">
              <a:spcBef>
                <a:spcPts val="0"/>
              </a:spcBef>
              <a:buFont typeface="Arial" pitchFamily="34" charset="0"/>
              <a:buChar char="•"/>
            </a:pPr>
            <a:r>
              <a:rPr lang="en-US" sz="2800" dirty="0" smtClean="0"/>
              <a:t>Utilize knowledge about application specifics</a:t>
            </a:r>
          </a:p>
          <a:p>
            <a:pPr marL="287338" indent="-287338">
              <a:spcBef>
                <a:spcPts val="0"/>
              </a:spcBef>
              <a:buFont typeface="Arial" pitchFamily="34" charset="0"/>
              <a:buChar char="•"/>
            </a:pPr>
            <a:r>
              <a:rPr lang="en-US" sz="2800" dirty="0" smtClean="0"/>
              <a:t>Call </a:t>
            </a:r>
            <a:r>
              <a:rPr lang="en-US" sz="2800" dirty="0" smtClean="0"/>
              <a:t>highly optimized IPP</a:t>
            </a:r>
            <a:endParaRPr lang="en-US" sz="2800" dirty="0" smtClean="0"/>
          </a:p>
          <a:p>
            <a:pPr marL="287338" indent="-287338">
              <a:spcBef>
                <a:spcPts val="0"/>
              </a:spcBef>
              <a:buFont typeface="Arial" pitchFamily="34" charset="0"/>
              <a:buChar char="•"/>
            </a:pPr>
            <a:r>
              <a:rPr lang="en-US" sz="2800" dirty="0" smtClean="0"/>
              <a:t>Reuse data in the cache</a:t>
            </a:r>
          </a:p>
          <a:p>
            <a:pPr marL="287338" indent="-287338">
              <a:spcBef>
                <a:spcPts val="0"/>
              </a:spcBef>
              <a:buFont typeface="Arial" pitchFamily="34" charset="0"/>
              <a:buChar char="•"/>
            </a:pPr>
            <a:r>
              <a:rPr lang="en-US" sz="2800" dirty="0" smtClean="0"/>
              <a:t>Run in parallel. Data &amp; operation level parallelization</a:t>
            </a:r>
            <a:endParaRPr lang="en-US" sz="2800" dirty="0" smtClean="0"/>
          </a:p>
          <a:p>
            <a:pPr marL="287338" indent="-287338">
              <a:spcBef>
                <a:spcPts val="0"/>
              </a:spcBef>
              <a:buFont typeface="Arial" pitchFamily="34" charset="0"/>
              <a:buChar char="•"/>
            </a:pPr>
            <a:r>
              <a:rPr lang="en-US" sz="2800" dirty="0" smtClean="0"/>
              <a:t>Transmit a graph for the execution</a:t>
            </a:r>
          </a:p>
        </p:txBody>
      </p:sp>
      <p:sp>
        <p:nvSpPr>
          <p:cNvPr id="4" name="Slide Number Placeholder 3"/>
          <p:cNvSpPr>
            <a:spLocks noGrp="1"/>
          </p:cNvSpPr>
          <p:nvPr>
            <p:ph type="sldNum" sz="quarter" idx="10"/>
          </p:nvPr>
        </p:nvSpPr>
        <p:spPr/>
        <p:txBody>
          <a:bodyPr/>
          <a:lstStyle/>
          <a:p>
            <a:fld id="{8D121DF5-9939-4D14-AA7E-0247C607E142}" type="slidenum">
              <a:rPr lang="en-US" smtClean="0"/>
              <a:pPr/>
              <a:t>22</a:t>
            </a:fld>
            <a:endParaRPr lang="en-US" dirty="0"/>
          </a:p>
        </p:txBody>
      </p:sp>
      <p:pic>
        <p:nvPicPr>
          <p:cNvPr id="3074" name="Picture 2"/>
          <p:cNvPicPr>
            <a:picLocks noChangeAspect="1" noChangeArrowheads="1"/>
          </p:cNvPicPr>
          <p:nvPr/>
        </p:nvPicPr>
        <p:blipFill>
          <a:blip r:embed="rId2"/>
          <a:srcRect/>
          <a:stretch>
            <a:fillRect/>
          </a:stretch>
        </p:blipFill>
        <p:spPr bwMode="auto">
          <a:xfrm>
            <a:off x="381000" y="3810000"/>
            <a:ext cx="3495675" cy="232697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3933919" y="4114800"/>
            <a:ext cx="5210081" cy="1569660"/>
          </a:xfrm>
          <a:prstGeom prst="rect">
            <a:avLst/>
          </a:prstGeom>
          <a:noFill/>
        </p:spPr>
        <p:txBody>
          <a:bodyPr wrap="none" rtlCol="0">
            <a:spAutoFit/>
          </a:bodyPr>
          <a:lstStyle/>
          <a:p>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Problem with IPP: Every function</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operates on a whole image, which</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is bigger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than L2</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evicting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data </a:t>
            </a: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a:r>
            <a:b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4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the next operation needs</a:t>
            </a:r>
            <a:endParaRPr lang="en-US" sz="2400" b="1" i="1" dirty="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200" dirty="0" smtClean="0">
                <a:solidFill>
                  <a:srgbClr val="FFC000"/>
                </a:solidFill>
              </a:rPr>
              <a:t>Usual </a:t>
            </a:r>
            <a:r>
              <a:rPr lang="en-US" sz="3200" dirty="0" smtClean="0">
                <a:solidFill>
                  <a:srgbClr val="FFC000"/>
                </a:solidFill>
              </a:rPr>
              <a:t>Approach</a:t>
            </a:r>
            <a:r>
              <a:rPr lang="en-US" sz="3200" dirty="0" smtClean="0">
                <a:solidFill>
                  <a:srgbClr val="FFC000"/>
                </a:solidFill>
              </a:rPr>
              <a:t>. Edge Detection with IPP</a:t>
            </a:r>
            <a:endParaRPr lang="en-US" sz="3200" dirty="0">
              <a:solidFill>
                <a:srgbClr val="FFC000"/>
              </a:solidFill>
            </a:endParaRPr>
          </a:p>
        </p:txBody>
      </p:sp>
      <p:sp>
        <p:nvSpPr>
          <p:cNvPr id="3" name="Content Placeholder 2"/>
          <p:cNvSpPr>
            <a:spLocks noGrp="1"/>
          </p:cNvSpPr>
          <p:nvPr>
            <p:ph idx="1"/>
          </p:nvPr>
        </p:nvSpPr>
        <p:spPr>
          <a:xfrm>
            <a:off x="381000" y="1524000"/>
            <a:ext cx="5791200" cy="1600200"/>
          </a:xfrm>
        </p:spPr>
        <p:txBody>
          <a:bodyPr>
            <a:noAutofit/>
          </a:bodyPr>
          <a:lstStyle/>
          <a:p>
            <a:pPr>
              <a:buNone/>
            </a:pPr>
            <a:r>
              <a:rPr lang="en-US" sz="2000" dirty="0" smtClean="0">
                <a:solidFill>
                  <a:srgbClr val="FFFF00"/>
                </a:solidFill>
              </a:rPr>
              <a:t>D=Add(Abs(</a:t>
            </a:r>
            <a:r>
              <a:rPr lang="en-US" sz="2000" dirty="0" err="1" smtClean="0">
                <a:solidFill>
                  <a:srgbClr val="FFFF00"/>
                </a:solidFill>
              </a:rPr>
              <a:t>SobelH</a:t>
            </a:r>
            <a:r>
              <a:rPr lang="en-US" sz="2000" dirty="0" smtClean="0">
                <a:solidFill>
                  <a:srgbClr val="FFFF00"/>
                </a:solidFill>
              </a:rPr>
              <a:t>(S</a:t>
            </a:r>
            <a:r>
              <a:rPr lang="en-US" sz="2000" dirty="0" smtClean="0">
                <a:solidFill>
                  <a:srgbClr val="FFFF00"/>
                </a:solidFill>
              </a:rPr>
              <a:t>)),</a:t>
            </a:r>
            <a:r>
              <a:rPr lang="en-US" sz="2000" dirty="0" smtClean="0">
                <a:solidFill>
                  <a:srgbClr val="FFFF00"/>
                </a:solidFill>
              </a:rPr>
              <a:t>Abs(</a:t>
            </a:r>
            <a:r>
              <a:rPr lang="en-US" sz="2000" dirty="0" err="1" smtClean="0">
                <a:solidFill>
                  <a:srgbClr val="FFFF00"/>
                </a:solidFill>
              </a:rPr>
              <a:t>SobelV</a:t>
            </a:r>
            <a:r>
              <a:rPr lang="en-US" sz="2000" dirty="0" smtClean="0">
                <a:solidFill>
                  <a:srgbClr val="FFFF00"/>
                </a:solidFill>
              </a:rPr>
              <a:t>(S</a:t>
            </a:r>
            <a:r>
              <a:rPr lang="en-US" sz="2000" dirty="0" smtClean="0">
                <a:solidFill>
                  <a:srgbClr val="FFFF00"/>
                </a:solidFill>
              </a:rPr>
              <a:t>)))</a:t>
            </a:r>
          </a:p>
          <a:p>
            <a:pPr>
              <a:buNone/>
            </a:pPr>
            <a:r>
              <a:rPr lang="en-US" sz="2000" dirty="0" smtClean="0"/>
              <a:t>S &amp; D are the source and destination images</a:t>
            </a:r>
          </a:p>
          <a:p>
            <a:pPr>
              <a:buNone/>
            </a:pPr>
            <a:r>
              <a:rPr lang="en-US" sz="2000" dirty="0" err="1" smtClean="0"/>
              <a:t>SobelH</a:t>
            </a:r>
            <a:r>
              <a:rPr lang="en-US" sz="2000" dirty="0" smtClean="0"/>
              <a:t> </a:t>
            </a:r>
            <a:r>
              <a:rPr lang="en-US" sz="2000" dirty="0" smtClean="0"/>
              <a:t>is a </a:t>
            </a:r>
            <a:r>
              <a:rPr lang="en-US" sz="2000" dirty="0" err="1" smtClean="0"/>
              <a:t>Sobel</a:t>
            </a:r>
            <a:r>
              <a:rPr lang="en-US" sz="2000" dirty="0" smtClean="0"/>
              <a:t> filter applied to image rows</a:t>
            </a:r>
          </a:p>
          <a:p>
            <a:pPr>
              <a:buNone/>
            </a:pPr>
            <a:r>
              <a:rPr lang="en-US" sz="2000" dirty="0" err="1" smtClean="0"/>
              <a:t>SobelV</a:t>
            </a:r>
            <a:r>
              <a:rPr lang="en-US" sz="2000" dirty="0" smtClean="0"/>
              <a:t> </a:t>
            </a:r>
            <a:r>
              <a:rPr lang="en-US" sz="2000" dirty="0" smtClean="0"/>
              <a:t>is a </a:t>
            </a:r>
            <a:r>
              <a:rPr lang="en-US" sz="2000" dirty="0" err="1" smtClean="0"/>
              <a:t>Sobel</a:t>
            </a:r>
            <a:r>
              <a:rPr lang="en-US" sz="2000" dirty="0" smtClean="0"/>
              <a:t> filter applied to image columns</a:t>
            </a:r>
            <a:endParaRPr lang="en-US" sz="2000" dirty="0"/>
          </a:p>
        </p:txBody>
      </p:sp>
      <p:graphicFrame>
        <p:nvGraphicFramePr>
          <p:cNvPr id="102" name="Table 101"/>
          <p:cNvGraphicFramePr>
            <a:graphicFrameLocks noGrp="1"/>
          </p:cNvGraphicFramePr>
          <p:nvPr/>
        </p:nvGraphicFramePr>
        <p:xfrm>
          <a:off x="457200" y="3657600"/>
          <a:ext cx="5638800" cy="21945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378868"/>
                <a:gridCol w="1365097"/>
                <a:gridCol w="1894835"/>
              </a:tblGrid>
              <a:tr h="279400">
                <a:tc>
                  <a:txBody>
                    <a:bodyPr/>
                    <a:lstStyle/>
                    <a:p>
                      <a:pPr algn="ctr"/>
                      <a:r>
                        <a:rPr lang="en-US" b="0" dirty="0" smtClean="0">
                          <a:effectLst/>
                        </a:rPr>
                        <a:t>Operation</a:t>
                      </a:r>
                      <a:endParaRPr lang="en-US" b="0" dirty="0">
                        <a:effectLst/>
                      </a:endParaRPr>
                    </a:p>
                  </a:txBody>
                  <a:tcPr/>
                </a:tc>
                <a:tc>
                  <a:txBody>
                    <a:bodyPr/>
                    <a:lstStyle/>
                    <a:p>
                      <a:pPr algn="ctr"/>
                      <a:r>
                        <a:rPr lang="en-US" b="0" dirty="0" smtClean="0">
                          <a:effectLst/>
                        </a:rPr>
                        <a:t>L2 full of</a:t>
                      </a:r>
                      <a:endParaRPr lang="en-US" b="0" dirty="0">
                        <a:effectLst/>
                      </a:endParaRPr>
                    </a:p>
                  </a:txBody>
                  <a:tcPr/>
                </a:tc>
                <a:tc>
                  <a:txBody>
                    <a:bodyPr/>
                    <a:lstStyle/>
                    <a:p>
                      <a:pPr algn="ctr"/>
                      <a:r>
                        <a:rPr lang="en-US" b="0" dirty="0" smtClean="0">
                          <a:effectLst/>
                        </a:rPr>
                        <a:t>L2 Data Reuse</a:t>
                      </a:r>
                      <a:endParaRPr lang="en-US" b="0" dirty="0">
                        <a:effectLst/>
                      </a:endParaRPr>
                    </a:p>
                  </a:txBody>
                  <a:tcPr/>
                </a:tc>
              </a:tr>
              <a:tr h="279400">
                <a:tc>
                  <a:txBody>
                    <a:bodyPr/>
                    <a:lstStyle/>
                    <a:p>
                      <a:pPr algn="l"/>
                      <a:r>
                        <a:rPr lang="en-US" dirty="0" smtClean="0"/>
                        <a:t>A=</a:t>
                      </a:r>
                      <a:r>
                        <a:rPr lang="en-US" dirty="0" err="1" smtClean="0"/>
                        <a:t>ippSobelH</a:t>
                      </a:r>
                      <a:r>
                        <a:rPr lang="en-US" dirty="0" smtClean="0"/>
                        <a:t>(S</a:t>
                      </a:r>
                      <a:r>
                        <a:rPr lang="en-US" dirty="0" smtClean="0"/>
                        <a:t>)</a:t>
                      </a:r>
                      <a:endParaRPr lang="en-US" dirty="0"/>
                    </a:p>
                  </a:txBody>
                  <a:tcPr/>
                </a:tc>
                <a:tc>
                  <a:txBody>
                    <a:bodyPr/>
                    <a:lstStyle/>
                    <a:p>
                      <a:pPr algn="ctr"/>
                      <a:r>
                        <a:rPr lang="en-US" dirty="0" smtClean="0"/>
                        <a:t>S,</a:t>
                      </a:r>
                      <a:r>
                        <a:rPr lang="en-US" baseline="0" dirty="0" smtClean="0"/>
                        <a:t> A</a:t>
                      </a:r>
                      <a:endParaRPr lang="en-US" dirty="0"/>
                    </a:p>
                  </a:txBody>
                  <a:tcPr/>
                </a:tc>
                <a:tc>
                  <a:txBody>
                    <a:bodyPr/>
                    <a:lstStyle/>
                    <a:p>
                      <a:pPr algn="ctr"/>
                      <a:r>
                        <a:rPr lang="en-US" dirty="0" smtClean="0"/>
                        <a:t>0</a:t>
                      </a:r>
                      <a:endParaRPr lang="en-US" dirty="0"/>
                    </a:p>
                  </a:txBody>
                  <a:tcPr/>
                </a:tc>
              </a:tr>
              <a:tr h="279400">
                <a:tc>
                  <a:txBody>
                    <a:bodyPr/>
                    <a:lstStyle/>
                    <a:p>
                      <a:pPr algn="l"/>
                      <a:r>
                        <a:rPr lang="en-US" dirty="0" smtClean="0"/>
                        <a:t>A=</a:t>
                      </a:r>
                      <a:r>
                        <a:rPr lang="en-US" dirty="0" err="1" smtClean="0"/>
                        <a:t>ippAbs</a:t>
                      </a:r>
                      <a:r>
                        <a:rPr lang="en-US" dirty="0" smtClean="0"/>
                        <a:t>(A)</a:t>
                      </a:r>
                      <a:endParaRPr lang="en-US" dirty="0"/>
                    </a:p>
                  </a:txBody>
                  <a:tcPr/>
                </a:tc>
                <a:tc>
                  <a:txBody>
                    <a:bodyPr/>
                    <a:lstStyle/>
                    <a:p>
                      <a:pPr algn="ctr"/>
                      <a:r>
                        <a:rPr lang="en-US" dirty="0" smtClean="0"/>
                        <a:t>A</a:t>
                      </a:r>
                      <a:endParaRPr lang="en-US" dirty="0"/>
                    </a:p>
                  </a:txBody>
                  <a:tcPr/>
                </a:tc>
                <a:tc>
                  <a:txBody>
                    <a:bodyPr/>
                    <a:lstStyle/>
                    <a:p>
                      <a:pPr algn="ctr"/>
                      <a:r>
                        <a:rPr lang="en-US" dirty="0" smtClean="0"/>
                        <a:t>0</a:t>
                      </a:r>
                      <a:endParaRPr lang="en-US" dirty="0"/>
                    </a:p>
                  </a:txBody>
                  <a:tcPr/>
                </a:tc>
              </a:tr>
              <a:tr h="279400">
                <a:tc>
                  <a:txBody>
                    <a:bodyPr/>
                    <a:lstStyle/>
                    <a:p>
                      <a:pPr algn="l"/>
                      <a:r>
                        <a:rPr lang="en-US" dirty="0" smtClean="0"/>
                        <a:t>B=</a:t>
                      </a:r>
                      <a:r>
                        <a:rPr lang="en-US" dirty="0" err="1" smtClean="0"/>
                        <a:t>ippSobelV</a:t>
                      </a:r>
                      <a:r>
                        <a:rPr lang="en-US" dirty="0" smtClean="0"/>
                        <a:t>(S</a:t>
                      </a:r>
                      <a:r>
                        <a:rPr lang="en-US" dirty="0" smtClean="0"/>
                        <a:t>)</a:t>
                      </a:r>
                      <a:endParaRPr lang="en-US" dirty="0"/>
                    </a:p>
                  </a:txBody>
                  <a:tcPr/>
                </a:tc>
                <a:tc>
                  <a:txBody>
                    <a:bodyPr/>
                    <a:lstStyle/>
                    <a:p>
                      <a:pPr algn="ctr"/>
                      <a:r>
                        <a:rPr lang="en-US" dirty="0" smtClean="0"/>
                        <a:t>S, B</a:t>
                      </a:r>
                      <a:endParaRPr lang="en-US" dirty="0"/>
                    </a:p>
                  </a:txBody>
                  <a:tcPr/>
                </a:tc>
                <a:tc>
                  <a:txBody>
                    <a:bodyPr/>
                    <a:lstStyle/>
                    <a:p>
                      <a:pPr algn="ctr"/>
                      <a:r>
                        <a:rPr lang="en-US" dirty="0" smtClean="0"/>
                        <a:t>0</a:t>
                      </a:r>
                      <a:endParaRPr lang="en-US" dirty="0"/>
                    </a:p>
                  </a:txBody>
                  <a:tcPr/>
                </a:tc>
              </a:tr>
              <a:tr h="279400">
                <a:tc>
                  <a:txBody>
                    <a:bodyPr/>
                    <a:lstStyle/>
                    <a:p>
                      <a:pPr algn="l"/>
                      <a:r>
                        <a:rPr lang="en-US" dirty="0" smtClean="0"/>
                        <a:t>B=</a:t>
                      </a:r>
                      <a:r>
                        <a:rPr lang="en-US" dirty="0" err="1" smtClean="0"/>
                        <a:t>ippAbs</a:t>
                      </a:r>
                      <a:r>
                        <a:rPr lang="en-US" dirty="0" smtClean="0"/>
                        <a:t>(B)</a:t>
                      </a:r>
                      <a:endParaRPr lang="en-US" dirty="0"/>
                    </a:p>
                  </a:txBody>
                  <a:tcPr/>
                </a:tc>
                <a:tc>
                  <a:txBody>
                    <a:bodyPr/>
                    <a:lstStyle/>
                    <a:p>
                      <a:pPr algn="ctr"/>
                      <a:r>
                        <a:rPr lang="en-US" dirty="0" smtClean="0"/>
                        <a:t>B</a:t>
                      </a:r>
                      <a:endParaRPr lang="en-US" dirty="0"/>
                    </a:p>
                  </a:txBody>
                  <a:tcPr/>
                </a:tc>
                <a:tc>
                  <a:txBody>
                    <a:bodyPr/>
                    <a:lstStyle/>
                    <a:p>
                      <a:pPr algn="ctr"/>
                      <a:r>
                        <a:rPr lang="en-US" dirty="0" smtClean="0"/>
                        <a:t>0</a:t>
                      </a:r>
                    </a:p>
                  </a:txBody>
                  <a:tcPr/>
                </a:tc>
              </a:tr>
              <a:tr h="279400">
                <a:tc>
                  <a:txBody>
                    <a:bodyPr/>
                    <a:lstStyle/>
                    <a:p>
                      <a:pPr algn="l"/>
                      <a:r>
                        <a:rPr lang="en-US" dirty="0" smtClean="0"/>
                        <a:t>D=B=</a:t>
                      </a:r>
                      <a:r>
                        <a:rPr lang="en-US" dirty="0" err="1" smtClean="0"/>
                        <a:t>ippAdd</a:t>
                      </a:r>
                      <a:r>
                        <a:rPr lang="en-US" dirty="0" smtClean="0"/>
                        <a:t>(A,B)</a:t>
                      </a:r>
                      <a:endParaRPr lang="en-US" dirty="0"/>
                    </a:p>
                  </a:txBody>
                  <a:tcPr/>
                </a:tc>
                <a:tc>
                  <a:txBody>
                    <a:bodyPr/>
                    <a:lstStyle/>
                    <a:p>
                      <a:pPr algn="ctr"/>
                      <a:r>
                        <a:rPr lang="en-US" dirty="0" smtClean="0"/>
                        <a:t>A, B</a:t>
                      </a:r>
                      <a:endParaRPr lang="en-US" dirty="0"/>
                    </a:p>
                  </a:txBody>
                  <a:tcPr/>
                </a:tc>
                <a:tc>
                  <a:txBody>
                    <a:bodyPr/>
                    <a:lstStyle/>
                    <a:p>
                      <a:pPr algn="ctr"/>
                      <a:r>
                        <a:rPr lang="en-US" dirty="0" smtClean="0"/>
                        <a:t>0</a:t>
                      </a:r>
                      <a:endParaRPr lang="en-US" dirty="0"/>
                    </a:p>
                  </a:txBody>
                  <a:tcPr/>
                </a:tc>
              </a:tr>
            </a:tbl>
          </a:graphicData>
        </a:graphic>
      </p:graphicFrame>
      <p:grpSp>
        <p:nvGrpSpPr>
          <p:cNvPr id="4" name="Group 22"/>
          <p:cNvGrpSpPr/>
          <p:nvPr/>
        </p:nvGrpSpPr>
        <p:grpSpPr>
          <a:xfrm>
            <a:off x="6324600" y="3657600"/>
            <a:ext cx="1905000" cy="2209800"/>
            <a:chOff x="5791200" y="3200400"/>
            <a:chExt cx="1905000" cy="2209800"/>
          </a:xfrm>
        </p:grpSpPr>
        <p:sp>
          <p:nvSpPr>
            <p:cNvPr id="103" name="Rectangle 102"/>
            <p:cNvSpPr/>
            <p:nvPr/>
          </p:nvSpPr>
          <p:spPr>
            <a:xfrm>
              <a:off x="5943600" y="3200400"/>
              <a:ext cx="1524000" cy="2209800"/>
            </a:xfrm>
            <a:prstGeom prst="rect">
              <a:avLst/>
            </a:prstGeom>
            <a:gradFill flip="none" rotWithShape="1">
              <a:gsLst>
                <a:gs pos="0">
                  <a:schemeClr val="bg2">
                    <a:lumMod val="75000"/>
                    <a:lumOff val="25000"/>
                  </a:schemeClr>
                </a:gs>
                <a:gs pos="50000">
                  <a:schemeClr val="bg2">
                    <a:lumMod val="65000"/>
                    <a:lumOff val="35000"/>
                    <a:tint val="44500"/>
                    <a:satMod val="160000"/>
                  </a:schemeClr>
                </a:gs>
                <a:gs pos="100000">
                  <a:schemeClr val="bg2">
                    <a:lumMod val="65000"/>
                    <a:lumOff val="35000"/>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4" name="Rectangle 103"/>
            <p:cNvSpPr/>
            <p:nvPr/>
          </p:nvSpPr>
          <p:spPr>
            <a:xfrm>
              <a:off x="5791200" y="4038600"/>
              <a:ext cx="1905000" cy="533400"/>
            </a:xfrm>
            <a:prstGeom prst="rect">
              <a:avLst/>
            </a:prstGeom>
            <a:noFill/>
            <a:ln w="28575">
              <a:solidFill>
                <a:schemeClr val="bg2"/>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L2</a:t>
              </a:r>
              <a:endParaRPr lang="en-US" dirty="0">
                <a:solidFill>
                  <a:schemeClr val="bg2"/>
                </a:solidFill>
              </a:endParaRPr>
            </a:p>
          </p:txBody>
        </p:sp>
        <p:sp>
          <p:nvSpPr>
            <p:cNvPr id="105" name="TextBox 104"/>
            <p:cNvSpPr txBox="1"/>
            <p:nvPr/>
          </p:nvSpPr>
          <p:spPr>
            <a:xfrm>
              <a:off x="5943600" y="3200400"/>
              <a:ext cx="322524" cy="369332"/>
            </a:xfrm>
            <a:prstGeom prst="rect">
              <a:avLst/>
            </a:prstGeom>
            <a:noFill/>
          </p:spPr>
          <p:txBody>
            <a:bodyPr wrap="none" rtlCol="0">
              <a:spAutoFit/>
            </a:bodyPr>
            <a:lstStyle/>
            <a:p>
              <a:r>
                <a:rPr lang="en-US" dirty="0" smtClean="0">
                  <a:solidFill>
                    <a:schemeClr val="bg2"/>
                  </a:solidFill>
                </a:rPr>
                <a:t>A</a:t>
              </a:r>
              <a:endParaRPr lang="en-US" dirty="0">
                <a:solidFill>
                  <a:schemeClr val="bg2"/>
                </a:solidFill>
              </a:endParaRPr>
            </a:p>
          </p:txBody>
        </p:sp>
        <p:sp>
          <p:nvSpPr>
            <p:cNvPr id="106" name="TextBox 105"/>
            <p:cNvSpPr txBox="1"/>
            <p:nvPr/>
          </p:nvSpPr>
          <p:spPr>
            <a:xfrm>
              <a:off x="5943600" y="5029200"/>
              <a:ext cx="867545" cy="369332"/>
            </a:xfrm>
            <a:prstGeom prst="rect">
              <a:avLst/>
            </a:prstGeom>
            <a:noFill/>
          </p:spPr>
          <p:txBody>
            <a:bodyPr wrap="none" rtlCol="0">
              <a:spAutoFit/>
            </a:bodyPr>
            <a:lstStyle/>
            <a:p>
              <a:r>
                <a:rPr lang="en-US" dirty="0" smtClean="0"/>
                <a:t>Abs(A)</a:t>
              </a:r>
              <a:endParaRPr lang="en-US" dirty="0"/>
            </a:p>
          </p:txBody>
        </p:sp>
      </p:grpSp>
      <p:sp>
        <p:nvSpPr>
          <p:cNvPr id="13" name="Oval 12"/>
          <p:cNvSpPr/>
          <p:nvPr/>
        </p:nvSpPr>
        <p:spPr>
          <a:xfrm>
            <a:off x="4724400" y="4038600"/>
            <a:ext cx="8382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4294967295"/>
          </p:nvPr>
        </p:nvSpPr>
        <p:spPr>
          <a:xfrm>
            <a:off x="6553200" y="6356350"/>
            <a:ext cx="2133600" cy="365125"/>
          </a:xfrm>
          <a:prstGeom prst="rect">
            <a:avLst/>
          </a:prstGeom>
        </p:spPr>
        <p:txBody>
          <a:bodyPr/>
          <a:lstStyle/>
          <a:p>
            <a:fld id="{E2D85435-48F9-4E2A-867F-3E85EF90599A}" type="slidenum">
              <a:rPr lang="en-US" smtClean="0"/>
              <a:pPr/>
              <a:t>23</a:t>
            </a:fld>
            <a:endParaRPr lang="en-US"/>
          </a:p>
        </p:txBody>
      </p:sp>
      <p:pic>
        <p:nvPicPr>
          <p:cNvPr id="4098" name="Picture 2"/>
          <p:cNvPicPr>
            <a:picLocks noChangeAspect="1" noChangeArrowheads="1"/>
          </p:cNvPicPr>
          <p:nvPr/>
        </p:nvPicPr>
        <p:blipFill>
          <a:blip r:embed="rId2"/>
          <a:srcRect/>
          <a:stretch>
            <a:fillRect/>
          </a:stretch>
        </p:blipFill>
        <p:spPr bwMode="auto">
          <a:xfrm>
            <a:off x="5943600" y="1600200"/>
            <a:ext cx="2838450" cy="11715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effectLst>
            <a:outerShdw blurRad="50800" dist="38100" dir="2700000" algn="tl" rotWithShape="0">
              <a:prstClr val="black">
                <a:alpha val="40000"/>
              </a:prstClr>
            </a:outerShdw>
          </a:effectLst>
        </p:spPr>
        <p:txBody>
          <a:bodyPr>
            <a:normAutofit fontScale="90000"/>
          </a:bodyPr>
          <a:lstStyle/>
          <a:p>
            <a:r>
              <a:rPr lang="en-US" sz="4000" b="1" dirty="0" smtClean="0"/>
              <a:t>DMIP. Slice Processing. Utilize Cache</a:t>
            </a:r>
            <a:endParaRPr lang="en-US" sz="4000" b="1" dirty="0"/>
          </a:p>
        </p:txBody>
      </p:sp>
      <p:sp>
        <p:nvSpPr>
          <p:cNvPr id="3" name="Content Placeholder 2"/>
          <p:cNvSpPr>
            <a:spLocks noGrp="1"/>
          </p:cNvSpPr>
          <p:nvPr>
            <p:ph idx="1"/>
          </p:nvPr>
        </p:nvSpPr>
        <p:spPr>
          <a:xfrm>
            <a:off x="1676400" y="990600"/>
            <a:ext cx="6400800" cy="1295400"/>
          </a:xfrm>
        </p:spPr>
        <p:txBody>
          <a:bodyPr>
            <a:noAutofit/>
          </a:bodyPr>
          <a:lstStyle/>
          <a:p>
            <a:pPr>
              <a:spcBef>
                <a:spcPts val="0"/>
              </a:spcBef>
              <a:buNone/>
            </a:pPr>
            <a:r>
              <a:rPr lang="en-US" sz="2400" dirty="0" smtClean="0"/>
              <a:t>Symbolic level</a:t>
            </a:r>
          </a:p>
          <a:p>
            <a:pPr>
              <a:spcBef>
                <a:spcPts val="0"/>
              </a:spcBef>
              <a:buNone/>
            </a:pPr>
            <a:r>
              <a:rPr lang="en-US" sz="2400" dirty="0" smtClean="0"/>
              <a:t>	image: </a:t>
            </a:r>
            <a:r>
              <a:rPr lang="en-US" sz="2400" dirty="0" smtClean="0"/>
              <a:t>D=Add(Abs(</a:t>
            </a:r>
            <a:r>
              <a:rPr lang="en-US" sz="2400" dirty="0" err="1" smtClean="0"/>
              <a:t>Sh</a:t>
            </a:r>
            <a:r>
              <a:rPr lang="en-US" sz="2400" dirty="0" smtClean="0"/>
              <a:t>(S</a:t>
            </a:r>
            <a:r>
              <a:rPr lang="en-US" sz="2400" dirty="0" smtClean="0"/>
              <a:t>)),</a:t>
            </a:r>
            <a:r>
              <a:rPr lang="en-US" sz="2400" dirty="0" smtClean="0"/>
              <a:t>Abs(</a:t>
            </a:r>
            <a:r>
              <a:rPr lang="en-US" sz="2400" dirty="0" err="1" smtClean="0"/>
              <a:t>Sv</a:t>
            </a:r>
            <a:r>
              <a:rPr lang="en-US" sz="2400" dirty="0" smtClean="0"/>
              <a:t>(S</a:t>
            </a:r>
            <a:r>
              <a:rPr lang="en-US" sz="2400" dirty="0" smtClean="0"/>
              <a:t>)))</a:t>
            </a:r>
          </a:p>
          <a:p>
            <a:pPr>
              <a:spcBef>
                <a:spcPts val="0"/>
              </a:spcBef>
              <a:buNone/>
            </a:pPr>
            <a:r>
              <a:rPr lang="en-US" sz="2400" dirty="0" smtClean="0"/>
              <a:t>	</a:t>
            </a:r>
            <a:r>
              <a:rPr lang="en-US" sz="2400" dirty="0" err="1" smtClean="0"/>
              <a:t>i-th</a:t>
            </a:r>
            <a:r>
              <a:rPr lang="en-US" sz="2400" dirty="0" smtClean="0"/>
              <a:t> slice: </a:t>
            </a:r>
            <a:r>
              <a:rPr lang="en-US" sz="2400" dirty="0" smtClean="0">
                <a:solidFill>
                  <a:srgbClr val="FFFF00"/>
                </a:solidFill>
              </a:rPr>
              <a:t>Di=Add(Abs(</a:t>
            </a:r>
            <a:r>
              <a:rPr lang="en-US" sz="2400" dirty="0" err="1" smtClean="0">
                <a:solidFill>
                  <a:srgbClr val="FFFF00"/>
                </a:solidFill>
              </a:rPr>
              <a:t>Sh</a:t>
            </a:r>
            <a:r>
              <a:rPr lang="en-US" sz="2400" dirty="0" smtClean="0">
                <a:solidFill>
                  <a:srgbClr val="FFFF00"/>
                </a:solidFill>
              </a:rPr>
              <a:t>(Si</a:t>
            </a:r>
            <a:r>
              <a:rPr lang="en-US" sz="2400" dirty="0" smtClean="0">
                <a:solidFill>
                  <a:srgbClr val="FFFF00"/>
                </a:solidFill>
              </a:rPr>
              <a:t>)),</a:t>
            </a:r>
            <a:r>
              <a:rPr lang="en-US" sz="2400" dirty="0" smtClean="0">
                <a:solidFill>
                  <a:srgbClr val="FFFF00"/>
                </a:solidFill>
              </a:rPr>
              <a:t>Abs(</a:t>
            </a:r>
            <a:r>
              <a:rPr lang="en-US" sz="2400" dirty="0" err="1" smtClean="0">
                <a:solidFill>
                  <a:srgbClr val="FFFF00"/>
                </a:solidFill>
              </a:rPr>
              <a:t>Sv</a:t>
            </a:r>
            <a:r>
              <a:rPr lang="en-US" sz="2400" dirty="0" smtClean="0">
                <a:solidFill>
                  <a:srgbClr val="FFFF00"/>
                </a:solidFill>
              </a:rPr>
              <a:t>(Si</a:t>
            </a:r>
            <a:r>
              <a:rPr lang="en-US" sz="2400" dirty="0" smtClean="0">
                <a:solidFill>
                  <a:srgbClr val="FFFF00"/>
                </a:solidFill>
              </a:rPr>
              <a:t>)))</a:t>
            </a:r>
            <a:endParaRPr lang="en-US" sz="2400" dirty="0">
              <a:solidFill>
                <a:srgbClr val="FFFF00"/>
              </a:solidFill>
            </a:endParaRPr>
          </a:p>
        </p:txBody>
      </p:sp>
      <p:sp>
        <p:nvSpPr>
          <p:cNvPr id="4" name="Oval 3"/>
          <p:cNvSpPr/>
          <p:nvPr/>
        </p:nvSpPr>
        <p:spPr>
          <a:xfrm>
            <a:off x="762000" y="2133600"/>
            <a:ext cx="7620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Sh</a:t>
            </a:r>
            <a:endParaRPr lang="en-US" dirty="0"/>
          </a:p>
        </p:txBody>
      </p:sp>
      <p:sp>
        <p:nvSpPr>
          <p:cNvPr id="5" name="Oval 4"/>
          <p:cNvSpPr/>
          <p:nvPr/>
        </p:nvSpPr>
        <p:spPr>
          <a:xfrm>
            <a:off x="685800" y="2895600"/>
            <a:ext cx="9144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a:t>
            </a:r>
            <a:endParaRPr lang="en-US" dirty="0"/>
          </a:p>
        </p:txBody>
      </p:sp>
      <p:sp>
        <p:nvSpPr>
          <p:cNvPr id="6" name="Oval 5"/>
          <p:cNvSpPr/>
          <p:nvPr/>
        </p:nvSpPr>
        <p:spPr>
          <a:xfrm>
            <a:off x="381000" y="3581400"/>
            <a:ext cx="6858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Sv</a:t>
            </a:r>
            <a:endParaRPr lang="en-US" dirty="0"/>
          </a:p>
        </p:txBody>
      </p:sp>
      <p:sp>
        <p:nvSpPr>
          <p:cNvPr id="7" name="Oval 6"/>
          <p:cNvSpPr/>
          <p:nvPr/>
        </p:nvSpPr>
        <p:spPr>
          <a:xfrm>
            <a:off x="609600" y="1371600"/>
            <a:ext cx="685800" cy="45720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a:t>
            </a:r>
            <a:endParaRPr lang="en-US" b="1" dirty="0"/>
          </a:p>
        </p:txBody>
      </p:sp>
      <p:sp>
        <p:nvSpPr>
          <p:cNvPr id="8" name="Oval 7"/>
          <p:cNvSpPr/>
          <p:nvPr/>
        </p:nvSpPr>
        <p:spPr>
          <a:xfrm>
            <a:off x="1066800" y="5791200"/>
            <a:ext cx="609600" cy="45720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a:t>
            </a:r>
            <a:endParaRPr lang="en-US" b="1" dirty="0"/>
          </a:p>
        </p:txBody>
      </p:sp>
      <p:sp>
        <p:nvSpPr>
          <p:cNvPr id="9" name="Oval 8"/>
          <p:cNvSpPr/>
          <p:nvPr/>
        </p:nvSpPr>
        <p:spPr>
          <a:xfrm>
            <a:off x="838200" y="5029200"/>
            <a:ext cx="8382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a:t>
            </a:r>
            <a:endParaRPr lang="en-US" dirty="0"/>
          </a:p>
        </p:txBody>
      </p:sp>
      <p:sp>
        <p:nvSpPr>
          <p:cNvPr id="10" name="Oval 9"/>
          <p:cNvSpPr/>
          <p:nvPr/>
        </p:nvSpPr>
        <p:spPr>
          <a:xfrm>
            <a:off x="685800" y="4343400"/>
            <a:ext cx="9144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a:t>
            </a:r>
            <a:endParaRPr lang="en-US" dirty="0"/>
          </a:p>
        </p:txBody>
      </p:sp>
      <p:cxnSp>
        <p:nvCxnSpPr>
          <p:cNvPr id="12" name="Curved Connector 11"/>
          <p:cNvCxnSpPr>
            <a:stCxn id="7" idx="4"/>
            <a:endCxn id="4" idx="0"/>
          </p:cNvCxnSpPr>
          <p:nvPr/>
        </p:nvCxnSpPr>
        <p:spPr>
          <a:xfrm rot="16200000" flipH="1">
            <a:off x="895350" y="1885950"/>
            <a:ext cx="304800" cy="1905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4"/>
            <a:endCxn id="5" idx="0"/>
          </p:cNvCxnSpPr>
          <p:nvPr/>
        </p:nvCxnSpPr>
        <p:spPr>
          <a:xfrm rot="5400000">
            <a:off x="990600" y="2743200"/>
            <a:ext cx="304800" cy="1588"/>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6" idx="4"/>
            <a:endCxn id="10" idx="0"/>
          </p:cNvCxnSpPr>
          <p:nvPr/>
        </p:nvCxnSpPr>
        <p:spPr>
          <a:xfrm rot="16200000" flipH="1">
            <a:off x="781050" y="3981450"/>
            <a:ext cx="304800" cy="4191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0" idx="4"/>
            <a:endCxn id="9" idx="0"/>
          </p:cNvCxnSpPr>
          <p:nvPr/>
        </p:nvCxnSpPr>
        <p:spPr>
          <a:xfrm rot="16200000" flipH="1">
            <a:off x="1085850" y="4857750"/>
            <a:ext cx="228600" cy="1143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9" idx="4"/>
            <a:endCxn id="8" idx="0"/>
          </p:cNvCxnSpPr>
          <p:nvPr/>
        </p:nvCxnSpPr>
        <p:spPr>
          <a:xfrm rot="16200000" flipH="1">
            <a:off x="1162050" y="5581650"/>
            <a:ext cx="304800" cy="1143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hape 91"/>
          <p:cNvCxnSpPr>
            <a:stCxn id="5" idx="5"/>
            <a:endCxn id="9" idx="6"/>
          </p:cNvCxnSpPr>
          <p:nvPr/>
        </p:nvCxnSpPr>
        <p:spPr>
          <a:xfrm rot="16200000" flipH="1">
            <a:off x="585367" y="4166766"/>
            <a:ext cx="1971955" cy="210111"/>
          </a:xfrm>
          <a:prstGeom prst="curvedConnector4">
            <a:avLst>
              <a:gd name="adj1" fmla="val 42506"/>
              <a:gd name="adj2" fmla="val 2088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7" idx="3"/>
            <a:endCxn id="6" idx="1"/>
          </p:cNvCxnSpPr>
          <p:nvPr/>
        </p:nvCxnSpPr>
        <p:spPr>
          <a:xfrm rot="5400000">
            <a:off x="-347522" y="2590800"/>
            <a:ext cx="1886510" cy="228600"/>
          </a:xfrm>
          <a:prstGeom prst="curvedConnector3">
            <a:avLst>
              <a:gd name="adj1" fmla="val 18176"/>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2" name="Table 101"/>
          <p:cNvGraphicFramePr>
            <a:graphicFrameLocks noGrp="1"/>
          </p:cNvGraphicFramePr>
          <p:nvPr/>
        </p:nvGraphicFramePr>
        <p:xfrm>
          <a:off x="2133600" y="4038600"/>
          <a:ext cx="4572000" cy="21945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198076"/>
                <a:gridCol w="1143000"/>
                <a:gridCol w="1230924"/>
              </a:tblGrid>
              <a:tr h="279400">
                <a:tc>
                  <a:txBody>
                    <a:bodyPr/>
                    <a:lstStyle/>
                    <a:p>
                      <a:pPr algn="ctr"/>
                      <a:r>
                        <a:rPr lang="en-US" b="0" dirty="0" smtClean="0"/>
                        <a:t>Operation</a:t>
                      </a:r>
                      <a:endParaRPr lang="en-US" b="0" dirty="0"/>
                    </a:p>
                  </a:txBody>
                  <a:tcPr/>
                </a:tc>
                <a:tc>
                  <a:txBody>
                    <a:bodyPr/>
                    <a:lstStyle/>
                    <a:p>
                      <a:pPr algn="ctr"/>
                      <a:r>
                        <a:rPr lang="en-US" b="0" dirty="0" smtClean="0"/>
                        <a:t>L2 </a:t>
                      </a:r>
                      <a:r>
                        <a:rPr lang="en-US" b="0" dirty="0" smtClean="0"/>
                        <a:t>full of</a:t>
                      </a:r>
                      <a:endParaRPr lang="en-US" b="0" dirty="0"/>
                    </a:p>
                  </a:txBody>
                  <a:tcPr/>
                </a:tc>
                <a:tc>
                  <a:txBody>
                    <a:bodyPr/>
                    <a:lstStyle/>
                    <a:p>
                      <a:pPr algn="ctr"/>
                      <a:r>
                        <a:rPr lang="en-US" b="0" dirty="0" smtClean="0"/>
                        <a:t>L2 Reuse</a:t>
                      </a:r>
                      <a:endParaRPr lang="en-US" b="0" dirty="0"/>
                    </a:p>
                  </a:txBody>
                  <a:tcPr/>
                </a:tc>
              </a:tr>
              <a:tr h="279400">
                <a:tc>
                  <a:txBody>
                    <a:bodyPr/>
                    <a:lstStyle/>
                    <a:p>
                      <a:pPr algn="ctr"/>
                      <a:r>
                        <a:rPr lang="en-US" dirty="0" smtClean="0"/>
                        <a:t>a=</a:t>
                      </a:r>
                      <a:r>
                        <a:rPr lang="en-US" dirty="0" err="1" smtClean="0"/>
                        <a:t>ippSh</a:t>
                      </a:r>
                      <a:r>
                        <a:rPr lang="en-US" dirty="0" smtClean="0"/>
                        <a:t>(Si</a:t>
                      </a:r>
                      <a:r>
                        <a:rPr lang="en-US" dirty="0" smtClean="0"/>
                        <a:t>)</a:t>
                      </a:r>
                      <a:endParaRPr lang="en-US" dirty="0"/>
                    </a:p>
                  </a:txBody>
                  <a:tcPr/>
                </a:tc>
                <a:tc>
                  <a:txBody>
                    <a:bodyPr/>
                    <a:lstStyle/>
                    <a:p>
                      <a:pPr algn="ctr"/>
                      <a:r>
                        <a:rPr lang="en-US" dirty="0" smtClean="0"/>
                        <a:t>a, Si</a:t>
                      </a:r>
                      <a:endParaRPr lang="en-US" dirty="0"/>
                    </a:p>
                  </a:txBody>
                  <a:tcPr/>
                </a:tc>
                <a:tc>
                  <a:txBody>
                    <a:bodyPr/>
                    <a:lstStyle/>
                    <a:p>
                      <a:pPr algn="ctr"/>
                      <a:r>
                        <a:rPr lang="en-US" dirty="0" smtClean="0"/>
                        <a:t>0</a:t>
                      </a:r>
                      <a:endParaRPr lang="en-US" dirty="0"/>
                    </a:p>
                  </a:txBody>
                  <a:tcPr/>
                </a:tc>
              </a:tr>
              <a:tr h="279400">
                <a:tc>
                  <a:txBody>
                    <a:bodyPr/>
                    <a:lstStyle/>
                    <a:p>
                      <a:pPr algn="ctr"/>
                      <a:r>
                        <a:rPr lang="en-US" dirty="0" smtClean="0"/>
                        <a:t>a=</a:t>
                      </a:r>
                      <a:r>
                        <a:rPr lang="en-US" dirty="0" err="1" smtClean="0"/>
                        <a:t>ippAbs</a:t>
                      </a:r>
                      <a:r>
                        <a:rPr lang="en-US" dirty="0" smtClean="0"/>
                        <a:t>(a)</a:t>
                      </a:r>
                      <a:endParaRPr lang="en-US" dirty="0"/>
                    </a:p>
                  </a:txBody>
                  <a:tcPr/>
                </a:tc>
                <a:tc>
                  <a:txBody>
                    <a:bodyPr/>
                    <a:lstStyle/>
                    <a:p>
                      <a:pPr algn="ctr"/>
                      <a:r>
                        <a:rPr lang="en-US" dirty="0" smtClean="0"/>
                        <a:t>a, Si</a:t>
                      </a:r>
                      <a:endParaRPr lang="en-US" dirty="0"/>
                    </a:p>
                  </a:txBody>
                  <a:tcPr/>
                </a:tc>
                <a:tc>
                  <a:txBody>
                    <a:bodyPr/>
                    <a:lstStyle/>
                    <a:p>
                      <a:pPr algn="ctr"/>
                      <a:r>
                        <a:rPr lang="en-US" dirty="0" smtClean="0"/>
                        <a:t>1</a:t>
                      </a:r>
                      <a:endParaRPr lang="en-US" dirty="0"/>
                    </a:p>
                  </a:txBody>
                  <a:tcPr/>
                </a:tc>
              </a:tr>
              <a:tr h="279400">
                <a:tc>
                  <a:txBody>
                    <a:bodyPr/>
                    <a:lstStyle/>
                    <a:p>
                      <a:pPr algn="ctr"/>
                      <a:r>
                        <a:rPr lang="en-US" dirty="0" smtClean="0"/>
                        <a:t>b=</a:t>
                      </a:r>
                      <a:r>
                        <a:rPr lang="en-US" dirty="0" err="1" smtClean="0"/>
                        <a:t>ippSv</a:t>
                      </a:r>
                      <a:r>
                        <a:rPr lang="en-US" dirty="0" smtClean="0"/>
                        <a:t>(Si</a:t>
                      </a:r>
                      <a:r>
                        <a:rPr lang="en-US" dirty="0" smtClean="0"/>
                        <a:t>)</a:t>
                      </a:r>
                      <a:endParaRPr lang="en-US" dirty="0"/>
                    </a:p>
                  </a:txBody>
                  <a:tcPr/>
                </a:tc>
                <a:tc>
                  <a:txBody>
                    <a:bodyPr/>
                    <a:lstStyle/>
                    <a:p>
                      <a:pPr algn="ctr"/>
                      <a:r>
                        <a:rPr lang="en-US" dirty="0" smtClean="0"/>
                        <a:t>b, Si</a:t>
                      </a:r>
                      <a:endParaRPr lang="en-US" dirty="0"/>
                    </a:p>
                  </a:txBody>
                  <a:tcPr/>
                </a:tc>
                <a:tc>
                  <a:txBody>
                    <a:bodyPr/>
                    <a:lstStyle/>
                    <a:p>
                      <a:pPr algn="ctr"/>
                      <a:r>
                        <a:rPr lang="en-US" dirty="0" smtClean="0"/>
                        <a:t>0.5</a:t>
                      </a:r>
                      <a:endParaRPr lang="en-US" dirty="0"/>
                    </a:p>
                  </a:txBody>
                  <a:tcPr/>
                </a:tc>
              </a:tr>
              <a:tr h="279400">
                <a:tc>
                  <a:txBody>
                    <a:bodyPr/>
                    <a:lstStyle/>
                    <a:p>
                      <a:pPr algn="ctr"/>
                      <a:r>
                        <a:rPr lang="en-US" dirty="0" smtClean="0"/>
                        <a:t>b=</a:t>
                      </a:r>
                      <a:r>
                        <a:rPr lang="en-US" dirty="0" err="1" smtClean="0"/>
                        <a:t>ippAbs</a:t>
                      </a:r>
                      <a:r>
                        <a:rPr lang="en-US" dirty="0" smtClean="0"/>
                        <a:t>(b)</a:t>
                      </a:r>
                      <a:endParaRPr lang="en-US" dirty="0"/>
                    </a:p>
                  </a:txBody>
                  <a:tcPr/>
                </a:tc>
                <a:tc>
                  <a:txBody>
                    <a:bodyPr/>
                    <a:lstStyle/>
                    <a:p>
                      <a:pPr algn="ctr"/>
                      <a:r>
                        <a:rPr lang="en-US" dirty="0" smtClean="0"/>
                        <a:t>b, Si</a:t>
                      </a:r>
                      <a:endParaRPr lang="en-US" dirty="0"/>
                    </a:p>
                  </a:txBody>
                  <a:tcPr/>
                </a:tc>
                <a:tc>
                  <a:txBody>
                    <a:bodyPr/>
                    <a:lstStyle/>
                    <a:p>
                      <a:pPr algn="ctr"/>
                      <a:r>
                        <a:rPr lang="en-US" dirty="0" smtClean="0"/>
                        <a:t>1</a:t>
                      </a:r>
                    </a:p>
                  </a:txBody>
                  <a:tcPr/>
                </a:tc>
              </a:tr>
              <a:tr h="279400">
                <a:tc>
                  <a:txBody>
                    <a:bodyPr/>
                    <a:lstStyle/>
                    <a:p>
                      <a:pPr algn="ctr"/>
                      <a:r>
                        <a:rPr lang="en-US" dirty="0" smtClean="0"/>
                        <a:t>Di=b=</a:t>
                      </a:r>
                      <a:r>
                        <a:rPr lang="en-US" dirty="0" err="1" smtClean="0"/>
                        <a:t>ippAdd</a:t>
                      </a:r>
                      <a:r>
                        <a:rPr lang="en-US" dirty="0" smtClean="0"/>
                        <a:t>(</a:t>
                      </a:r>
                      <a:r>
                        <a:rPr lang="en-US" dirty="0" err="1" smtClean="0"/>
                        <a:t>a,b</a:t>
                      </a:r>
                      <a:r>
                        <a:rPr lang="en-US" dirty="0" smtClean="0"/>
                        <a:t>)</a:t>
                      </a:r>
                      <a:endParaRPr lang="en-US" dirty="0"/>
                    </a:p>
                  </a:txBody>
                  <a:tcPr/>
                </a:tc>
                <a:tc>
                  <a:txBody>
                    <a:bodyPr/>
                    <a:lstStyle/>
                    <a:p>
                      <a:pPr algn="ctr"/>
                      <a:r>
                        <a:rPr lang="en-US" dirty="0" smtClean="0"/>
                        <a:t>b, a</a:t>
                      </a:r>
                      <a:endParaRPr lang="en-US" dirty="0"/>
                    </a:p>
                  </a:txBody>
                  <a:tcPr/>
                </a:tc>
                <a:tc>
                  <a:txBody>
                    <a:bodyPr/>
                    <a:lstStyle/>
                    <a:p>
                      <a:pPr algn="ctr"/>
                      <a:r>
                        <a:rPr lang="en-US" dirty="0" smtClean="0"/>
                        <a:t>0.5</a:t>
                      </a:r>
                      <a:endParaRPr lang="en-US" dirty="0"/>
                    </a:p>
                  </a:txBody>
                  <a:tcPr/>
                </a:tc>
              </a:tr>
            </a:tbl>
          </a:graphicData>
        </a:graphic>
      </p:graphicFrame>
      <p:grpSp>
        <p:nvGrpSpPr>
          <p:cNvPr id="11" name="Group 33"/>
          <p:cNvGrpSpPr/>
          <p:nvPr/>
        </p:nvGrpSpPr>
        <p:grpSpPr>
          <a:xfrm>
            <a:off x="6934200" y="5105400"/>
            <a:ext cx="1676400" cy="533400"/>
            <a:chOff x="6019800" y="4876800"/>
            <a:chExt cx="1676400" cy="533400"/>
          </a:xfrm>
        </p:grpSpPr>
        <p:sp>
          <p:nvSpPr>
            <p:cNvPr id="103" name="Rectangle 102"/>
            <p:cNvSpPr/>
            <p:nvPr/>
          </p:nvSpPr>
          <p:spPr>
            <a:xfrm>
              <a:off x="7086600" y="4953000"/>
              <a:ext cx="4572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b</a:t>
              </a:r>
              <a:endParaRPr lang="en-US" dirty="0">
                <a:solidFill>
                  <a:schemeClr val="bg2"/>
                </a:solidFill>
              </a:endParaRPr>
            </a:p>
          </p:txBody>
        </p:sp>
        <p:sp>
          <p:nvSpPr>
            <p:cNvPr id="104" name="Rectangle 103"/>
            <p:cNvSpPr/>
            <p:nvPr/>
          </p:nvSpPr>
          <p:spPr>
            <a:xfrm>
              <a:off x="6019800" y="4876800"/>
              <a:ext cx="1676400" cy="533400"/>
            </a:xfrm>
            <a:prstGeom prst="rect">
              <a:avLst/>
            </a:prstGeom>
            <a:noFill/>
            <a:ln w="28575">
              <a:solidFill>
                <a:schemeClr val="bg2"/>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L2</a:t>
              </a:r>
              <a:endParaRPr lang="en-US" dirty="0">
                <a:solidFill>
                  <a:schemeClr val="tx1"/>
                </a:solidFill>
              </a:endParaRPr>
            </a:p>
          </p:txBody>
        </p:sp>
        <p:sp>
          <p:nvSpPr>
            <p:cNvPr id="33" name="Rectangle 32"/>
            <p:cNvSpPr/>
            <p:nvPr/>
          </p:nvSpPr>
          <p:spPr>
            <a:xfrm>
              <a:off x="6172200" y="4953000"/>
              <a:ext cx="4572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a:t>
              </a:r>
              <a:endParaRPr lang="en-US" dirty="0">
                <a:solidFill>
                  <a:schemeClr val="bg2"/>
                </a:solidFill>
              </a:endParaRPr>
            </a:p>
          </p:txBody>
        </p:sp>
      </p:grpSp>
      <p:sp>
        <p:nvSpPr>
          <p:cNvPr id="35" name="TextBox 34"/>
          <p:cNvSpPr txBox="1"/>
          <p:nvPr/>
        </p:nvSpPr>
        <p:spPr>
          <a:xfrm>
            <a:off x="1981200" y="2286000"/>
            <a:ext cx="6311984" cy="1631216"/>
          </a:xfrm>
          <a:prstGeom prst="rect">
            <a:avLst/>
          </a:prstGeom>
          <a:noFill/>
        </p:spPr>
        <p:txBody>
          <a:bodyPr wrap="none" rtlCol="0">
            <a:spAutoFit/>
          </a:bodyPr>
          <a:lstStyle/>
          <a:p>
            <a:pPr marL="176213" indent="-176213">
              <a:buFont typeface="Arial" pitchFamily="34" charset="0"/>
              <a:buChar char="•"/>
            </a:pPr>
            <a:r>
              <a:rPr lang="en-US" sz="2000" dirty="0" smtClean="0"/>
              <a:t>Given L2 size, define a size of the slice to process by</a:t>
            </a:r>
          </a:p>
          <a:p>
            <a:pPr marL="176213" indent="-176213">
              <a:buFont typeface="Arial" pitchFamily="34" charset="0"/>
              <a:buChar char="•"/>
            </a:pPr>
            <a:r>
              <a:rPr lang="en-US" sz="2000" dirty="0" smtClean="0"/>
              <a:t>Build and compile a graph</a:t>
            </a:r>
          </a:p>
          <a:p>
            <a:pPr marL="176213" indent="-176213">
              <a:buFont typeface="Arial" pitchFamily="34" charset="0"/>
              <a:buChar char="•"/>
            </a:pPr>
            <a:r>
              <a:rPr lang="en-US" sz="2000" dirty="0" smtClean="0"/>
              <a:t>Execute the graph calling IPP functions</a:t>
            </a:r>
          </a:p>
          <a:p>
            <a:pPr marL="176213" indent="-176213">
              <a:buFont typeface="Arial" pitchFamily="34" charset="0"/>
              <a:buChar char="•"/>
            </a:pPr>
            <a:r>
              <a:rPr lang="en-US" sz="2000" dirty="0" smtClean="0"/>
              <a:t>Vary slice</a:t>
            </a:r>
          </a:p>
          <a:p>
            <a:pPr marL="176213" indent="-176213">
              <a:buFont typeface="Arial" pitchFamily="34" charset="0"/>
              <a:buChar char="•"/>
            </a:pPr>
            <a:r>
              <a:rPr lang="en-US" sz="2000" dirty="0" smtClean="0"/>
              <a:t>Vary image</a:t>
            </a:r>
          </a:p>
        </p:txBody>
      </p:sp>
      <p:sp>
        <p:nvSpPr>
          <p:cNvPr id="26" name="Oval 25"/>
          <p:cNvSpPr/>
          <p:nvPr/>
        </p:nvSpPr>
        <p:spPr>
          <a:xfrm>
            <a:off x="5715000" y="4343400"/>
            <a:ext cx="685800" cy="1905000"/>
          </a:xfrm>
          <a:prstGeom prst="ellipse">
            <a:avLst/>
          </a:prstGeom>
          <a:noFill/>
          <a:ln>
            <a:solidFill>
              <a:srgbClr val="66FF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010400" y="2895600"/>
            <a:ext cx="1524000" cy="1828800"/>
          </a:xfrm>
          <a:prstGeom prst="rect">
            <a:avLst/>
          </a:prstGeom>
          <a:gradFill>
            <a:gsLst>
              <a:gs pos="0">
                <a:schemeClr val="accent3">
                  <a:lumMod val="75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0" name="TextBox 29"/>
          <p:cNvSpPr txBox="1"/>
          <p:nvPr/>
        </p:nvSpPr>
        <p:spPr>
          <a:xfrm>
            <a:off x="7010400" y="2895600"/>
            <a:ext cx="322524" cy="369332"/>
          </a:xfrm>
          <a:prstGeom prst="rect">
            <a:avLst/>
          </a:prstGeom>
          <a:noFill/>
        </p:spPr>
        <p:txBody>
          <a:bodyPr wrap="none" rtlCol="0">
            <a:spAutoFit/>
          </a:bodyPr>
          <a:lstStyle/>
          <a:p>
            <a:r>
              <a:rPr lang="en-US" dirty="0" smtClean="0">
                <a:solidFill>
                  <a:schemeClr val="bg2"/>
                </a:solidFill>
              </a:rPr>
              <a:t>A</a:t>
            </a:r>
            <a:endParaRPr lang="en-US" dirty="0">
              <a:solidFill>
                <a:schemeClr val="bg2"/>
              </a:solidFill>
            </a:endParaRPr>
          </a:p>
        </p:txBody>
      </p:sp>
      <p:sp>
        <p:nvSpPr>
          <p:cNvPr id="31" name="TextBox 30"/>
          <p:cNvSpPr txBox="1"/>
          <p:nvPr/>
        </p:nvSpPr>
        <p:spPr>
          <a:xfrm>
            <a:off x="7315200" y="3200400"/>
            <a:ext cx="457200" cy="369332"/>
          </a:xfrm>
          <a:prstGeom prst="rect">
            <a:avLst/>
          </a:prstGeom>
          <a:noFill/>
          <a:ln>
            <a:solidFill>
              <a:schemeClr val="bg2">
                <a:lumMod val="25000"/>
              </a:schemeClr>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2"/>
                </a:solidFill>
              </a:rPr>
              <a:t>a</a:t>
            </a:r>
            <a:endParaRPr lang="en-US" dirty="0">
              <a:solidFill>
                <a:schemeClr val="bg2"/>
              </a:solidFill>
            </a:endParaRPr>
          </a:p>
        </p:txBody>
      </p:sp>
      <p:sp>
        <p:nvSpPr>
          <p:cNvPr id="38" name="Slide Number Placeholder 37"/>
          <p:cNvSpPr>
            <a:spLocks noGrp="1"/>
          </p:cNvSpPr>
          <p:nvPr>
            <p:ph type="sldNum" sz="quarter" idx="4294967295"/>
          </p:nvPr>
        </p:nvSpPr>
        <p:spPr>
          <a:xfrm>
            <a:off x="6553200" y="6356350"/>
            <a:ext cx="2133600" cy="365125"/>
          </a:xfrm>
          <a:prstGeom prst="rect">
            <a:avLst/>
          </a:prstGeom>
        </p:spPr>
        <p:txBody>
          <a:bodyPr/>
          <a:lstStyle/>
          <a:p>
            <a:fld id="{E2D85435-48F9-4E2A-867F-3E85EF90599A}"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152400" y="2819400"/>
            <a:ext cx="1066800" cy="1828800"/>
          </a:xfrm>
          <a:prstGeom prst="roundRect">
            <a:avLst/>
          </a:prstGeom>
          <a:noFill/>
          <a:ln>
            <a:solidFill>
              <a:srgbClr val="FFFFCC"/>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371600" y="2590800"/>
            <a:ext cx="990600" cy="1828800"/>
          </a:xfrm>
          <a:prstGeom prst="roundRect">
            <a:avLst/>
          </a:prstGeom>
          <a:noFill/>
          <a:ln>
            <a:solidFill>
              <a:srgbClr val="FFFFCC"/>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990600"/>
          </a:xfrm>
        </p:spPr>
        <p:txBody>
          <a:bodyPr>
            <a:normAutofit/>
          </a:bodyPr>
          <a:lstStyle/>
          <a:p>
            <a:r>
              <a:rPr lang="en-US" sz="4000" dirty="0" smtClean="0"/>
              <a:t>DMIP. The Host-Client Mode </a:t>
            </a:r>
            <a:endParaRPr lang="en-US" sz="4000" dirty="0"/>
          </a:p>
        </p:txBody>
      </p:sp>
      <p:sp>
        <p:nvSpPr>
          <p:cNvPr id="4" name="Oval 3"/>
          <p:cNvSpPr/>
          <p:nvPr/>
        </p:nvSpPr>
        <p:spPr>
          <a:xfrm>
            <a:off x="1524000" y="2895600"/>
            <a:ext cx="6096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Sh</a:t>
            </a:r>
            <a:endParaRPr lang="en-US" sz="1600" dirty="0"/>
          </a:p>
        </p:txBody>
      </p:sp>
      <p:sp>
        <p:nvSpPr>
          <p:cNvPr id="5" name="Oval 4"/>
          <p:cNvSpPr/>
          <p:nvPr/>
        </p:nvSpPr>
        <p:spPr>
          <a:xfrm>
            <a:off x="1447800" y="3733800"/>
            <a:ext cx="7620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Abs</a:t>
            </a:r>
            <a:endParaRPr lang="en-US" sz="1600" dirty="0"/>
          </a:p>
        </p:txBody>
      </p:sp>
      <p:sp>
        <p:nvSpPr>
          <p:cNvPr id="6" name="Oval 5"/>
          <p:cNvSpPr/>
          <p:nvPr/>
        </p:nvSpPr>
        <p:spPr>
          <a:xfrm>
            <a:off x="304800" y="2971800"/>
            <a:ext cx="6858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Sv</a:t>
            </a:r>
            <a:endParaRPr lang="en-US" dirty="0"/>
          </a:p>
        </p:txBody>
      </p:sp>
      <p:sp>
        <p:nvSpPr>
          <p:cNvPr id="7" name="Oval 6"/>
          <p:cNvSpPr/>
          <p:nvPr/>
        </p:nvSpPr>
        <p:spPr>
          <a:xfrm>
            <a:off x="762000" y="1676400"/>
            <a:ext cx="685800" cy="45720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a:t>
            </a:r>
            <a:endParaRPr lang="en-US" b="1" dirty="0"/>
          </a:p>
        </p:txBody>
      </p:sp>
      <p:sp>
        <p:nvSpPr>
          <p:cNvPr id="8" name="Oval 7"/>
          <p:cNvSpPr/>
          <p:nvPr/>
        </p:nvSpPr>
        <p:spPr>
          <a:xfrm>
            <a:off x="1066800" y="5638800"/>
            <a:ext cx="609600" cy="45720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a:t>
            </a:r>
            <a:endParaRPr lang="en-US" b="1" dirty="0"/>
          </a:p>
        </p:txBody>
      </p:sp>
      <p:sp>
        <p:nvSpPr>
          <p:cNvPr id="9" name="Oval 8"/>
          <p:cNvSpPr/>
          <p:nvPr/>
        </p:nvSpPr>
        <p:spPr>
          <a:xfrm>
            <a:off x="838200" y="4800600"/>
            <a:ext cx="8382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a:t>
            </a:r>
            <a:endParaRPr lang="en-US" dirty="0"/>
          </a:p>
        </p:txBody>
      </p:sp>
      <p:sp>
        <p:nvSpPr>
          <p:cNvPr id="10" name="Oval 9"/>
          <p:cNvSpPr/>
          <p:nvPr/>
        </p:nvSpPr>
        <p:spPr>
          <a:xfrm>
            <a:off x="304800" y="3733800"/>
            <a:ext cx="762000" cy="4572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Abs</a:t>
            </a:r>
            <a:endParaRPr lang="en-US" sz="1600" dirty="0"/>
          </a:p>
        </p:txBody>
      </p:sp>
      <p:cxnSp>
        <p:nvCxnSpPr>
          <p:cNvPr id="12" name="Curved Connector 11"/>
          <p:cNvCxnSpPr>
            <a:stCxn id="7" idx="4"/>
            <a:endCxn id="4" idx="0"/>
          </p:cNvCxnSpPr>
          <p:nvPr/>
        </p:nvCxnSpPr>
        <p:spPr>
          <a:xfrm rot="16200000" flipH="1">
            <a:off x="1085850" y="2152650"/>
            <a:ext cx="762000" cy="7239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4"/>
            <a:endCxn id="5" idx="0"/>
          </p:cNvCxnSpPr>
          <p:nvPr/>
        </p:nvCxnSpPr>
        <p:spPr>
          <a:xfrm rot="5400000">
            <a:off x="1638300" y="3543300"/>
            <a:ext cx="381000" cy="1588"/>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6" idx="4"/>
            <a:endCxn id="10" idx="0"/>
          </p:cNvCxnSpPr>
          <p:nvPr/>
        </p:nvCxnSpPr>
        <p:spPr>
          <a:xfrm rot="16200000" flipH="1">
            <a:off x="514350" y="3562350"/>
            <a:ext cx="304800" cy="381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0" idx="4"/>
            <a:endCxn id="9" idx="0"/>
          </p:cNvCxnSpPr>
          <p:nvPr/>
        </p:nvCxnSpPr>
        <p:spPr>
          <a:xfrm rot="16200000" flipH="1">
            <a:off x="666750" y="4210050"/>
            <a:ext cx="609600" cy="5715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9" idx="4"/>
            <a:endCxn id="8" idx="0"/>
          </p:cNvCxnSpPr>
          <p:nvPr/>
        </p:nvCxnSpPr>
        <p:spPr>
          <a:xfrm rot="16200000" flipH="1">
            <a:off x="1123950" y="5391150"/>
            <a:ext cx="381000" cy="11430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hape 91"/>
          <p:cNvCxnSpPr>
            <a:stCxn id="5" idx="5"/>
            <a:endCxn id="9" idx="7"/>
          </p:cNvCxnSpPr>
          <p:nvPr/>
        </p:nvCxnSpPr>
        <p:spPr>
          <a:xfrm rot="5400000">
            <a:off x="1454173" y="4223520"/>
            <a:ext cx="743510" cy="544560"/>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7" idx="4"/>
            <a:endCxn id="6" idx="1"/>
          </p:cNvCxnSpPr>
          <p:nvPr/>
        </p:nvCxnSpPr>
        <p:spPr>
          <a:xfrm rot="5400000">
            <a:off x="302490" y="2236344"/>
            <a:ext cx="905155" cy="699667"/>
          </a:xfrm>
          <a:prstGeom prst="curvedConnector3">
            <a:avLst>
              <a:gd name="adj1" fmla="val 50000"/>
            </a:avLst>
          </a:prstGeom>
          <a:ln w="19050">
            <a:solidFill>
              <a:schemeClr val="accent3">
                <a:lumMod val="40000"/>
                <a:lumOff val="6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90800" y="3200400"/>
            <a:ext cx="4953000" cy="91440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itchFamily="34" charset="0"/>
              <a:buChar char="•"/>
            </a:pPr>
            <a:r>
              <a:rPr lang="en-US" dirty="0" smtClean="0">
                <a:solidFill>
                  <a:schemeClr val="tx1"/>
                </a:solidFill>
              </a:rPr>
              <a:t>Execute the graph calling IPP functions</a:t>
            </a:r>
          </a:p>
          <a:p>
            <a:pPr marL="176213" indent="-176213">
              <a:buFont typeface="Arial" pitchFamily="34" charset="0"/>
              <a:buChar char="•"/>
            </a:pPr>
            <a:r>
              <a:rPr lang="en-US" dirty="0" smtClean="0">
                <a:solidFill>
                  <a:schemeClr val="tx1"/>
                </a:solidFill>
              </a:rPr>
              <a:t>Vary slice</a:t>
            </a:r>
          </a:p>
          <a:p>
            <a:pPr marL="176213" indent="-176213">
              <a:buFont typeface="Arial" pitchFamily="34" charset="0"/>
              <a:buChar char="•"/>
            </a:pPr>
            <a:r>
              <a:rPr lang="en-US" dirty="0" smtClean="0">
                <a:solidFill>
                  <a:schemeClr val="tx1"/>
                </a:solidFill>
              </a:rPr>
              <a:t>Serialize results and send to CPU</a:t>
            </a:r>
          </a:p>
        </p:txBody>
      </p:sp>
      <p:sp>
        <p:nvSpPr>
          <p:cNvPr id="31" name="Rectangle 30"/>
          <p:cNvSpPr/>
          <p:nvPr/>
        </p:nvSpPr>
        <p:spPr>
          <a:xfrm>
            <a:off x="2590800" y="1905000"/>
            <a:ext cx="4953000" cy="114300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itchFamily="34" charset="0"/>
              <a:buChar char="•"/>
            </a:pPr>
            <a:r>
              <a:rPr lang="en-US" dirty="0" smtClean="0">
                <a:solidFill>
                  <a:srgbClr val="FFFFCC"/>
                </a:solidFill>
              </a:rPr>
              <a:t>Given L2 size, num of threads</a:t>
            </a:r>
          </a:p>
          <a:p>
            <a:pPr marL="176213" indent="-176213">
              <a:buFont typeface="Arial" pitchFamily="34" charset="0"/>
              <a:buChar char="•"/>
            </a:pPr>
            <a:r>
              <a:rPr lang="en-US" dirty="0" smtClean="0">
                <a:solidFill>
                  <a:srgbClr val="FFFFCC"/>
                </a:solidFill>
              </a:rPr>
              <a:t>Define the image slice size</a:t>
            </a:r>
          </a:p>
          <a:p>
            <a:pPr marL="176213" indent="-176213">
              <a:buFont typeface="Arial" pitchFamily="34" charset="0"/>
              <a:buChar char="•"/>
            </a:pPr>
            <a:r>
              <a:rPr lang="en-US" dirty="0" smtClean="0">
                <a:solidFill>
                  <a:srgbClr val="FFFFCC"/>
                </a:solidFill>
              </a:rPr>
              <a:t>Compile the expression and build a graph</a:t>
            </a:r>
          </a:p>
          <a:p>
            <a:pPr marL="176213" indent="-176213">
              <a:buFont typeface="Arial" pitchFamily="34" charset="0"/>
              <a:buChar char="•"/>
            </a:pPr>
            <a:r>
              <a:rPr lang="en-US" dirty="0" smtClean="0">
                <a:solidFill>
                  <a:srgbClr val="FFFFCC"/>
                </a:solidFill>
              </a:rPr>
              <a:t>Serialize graph and send to GPU</a:t>
            </a:r>
          </a:p>
        </p:txBody>
      </p:sp>
      <p:sp>
        <p:nvSpPr>
          <p:cNvPr id="32" name="Up-Down Arrow 31"/>
          <p:cNvSpPr/>
          <p:nvPr/>
        </p:nvSpPr>
        <p:spPr>
          <a:xfrm>
            <a:off x="6858000" y="2743200"/>
            <a:ext cx="457200" cy="838200"/>
          </a:xfrm>
          <a:prstGeom prst="upDownArrow">
            <a:avLst/>
          </a:prstGeom>
          <a:solidFill>
            <a:schemeClr val="tx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934200" y="3733800"/>
            <a:ext cx="596638" cy="369332"/>
          </a:xfrm>
          <a:prstGeom prst="rect">
            <a:avLst/>
          </a:prstGeom>
          <a:noFill/>
        </p:spPr>
        <p:txBody>
          <a:bodyPr wrap="none" rtlCol="0">
            <a:spAutoFit/>
          </a:bodyPr>
          <a:lstStyle/>
          <a:p>
            <a:r>
              <a:rPr lang="en-US" dirty="0" smtClean="0"/>
              <a:t>GPU</a:t>
            </a:r>
            <a:endParaRPr lang="en-US" dirty="0"/>
          </a:p>
        </p:txBody>
      </p:sp>
      <p:sp>
        <p:nvSpPr>
          <p:cNvPr id="35" name="TextBox 34"/>
          <p:cNvSpPr txBox="1"/>
          <p:nvPr/>
        </p:nvSpPr>
        <p:spPr>
          <a:xfrm>
            <a:off x="6934200" y="1905000"/>
            <a:ext cx="596638" cy="369332"/>
          </a:xfrm>
          <a:prstGeom prst="rect">
            <a:avLst/>
          </a:prstGeom>
          <a:noFill/>
        </p:spPr>
        <p:txBody>
          <a:bodyPr wrap="none" rtlCol="0">
            <a:spAutoFit/>
          </a:bodyPr>
          <a:lstStyle/>
          <a:p>
            <a:r>
              <a:rPr lang="en-US" dirty="0" smtClean="0"/>
              <a:t>CPU</a:t>
            </a:r>
            <a:endParaRPr lang="en-US" dirty="0"/>
          </a:p>
        </p:txBody>
      </p:sp>
      <p:sp>
        <p:nvSpPr>
          <p:cNvPr id="36" name="Oval 35"/>
          <p:cNvSpPr/>
          <p:nvPr/>
        </p:nvSpPr>
        <p:spPr>
          <a:xfrm>
            <a:off x="7391400" y="3352800"/>
            <a:ext cx="914400" cy="53340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IPP</a:t>
            </a:r>
            <a:endParaRPr lang="en-US" b="1" dirty="0">
              <a:effectLst>
                <a:outerShdw blurRad="38100" dist="38100" dir="2700000" algn="tl">
                  <a:srgbClr val="000000">
                    <a:alpha val="43137"/>
                  </a:srgbClr>
                </a:outerShdw>
              </a:effectLst>
            </a:endParaRPr>
          </a:p>
        </p:txBody>
      </p:sp>
      <p:sp>
        <p:nvSpPr>
          <p:cNvPr id="37" name="Content Placeholder 2"/>
          <p:cNvSpPr>
            <a:spLocks noGrp="1"/>
          </p:cNvSpPr>
          <p:nvPr>
            <p:ph idx="1"/>
          </p:nvPr>
        </p:nvSpPr>
        <p:spPr>
          <a:xfrm>
            <a:off x="1828800" y="838200"/>
            <a:ext cx="6400800" cy="914400"/>
          </a:xfrm>
        </p:spPr>
        <p:txBody>
          <a:bodyPr>
            <a:noAutofit/>
          </a:bodyPr>
          <a:lstStyle/>
          <a:p>
            <a:pPr>
              <a:spcBef>
                <a:spcPts val="0"/>
              </a:spcBef>
              <a:buNone/>
            </a:pPr>
            <a:r>
              <a:rPr lang="en-US" sz="2000" dirty="0" smtClean="0"/>
              <a:t>Image D=Add(Abs(</a:t>
            </a:r>
            <a:r>
              <a:rPr lang="en-US" sz="2000" dirty="0" err="1" smtClean="0"/>
              <a:t>Sh</a:t>
            </a:r>
            <a:r>
              <a:rPr lang="en-US" sz="2000" dirty="0" smtClean="0"/>
              <a:t>(S)),Abs(</a:t>
            </a:r>
            <a:r>
              <a:rPr lang="en-US" sz="2000" dirty="0" err="1" smtClean="0"/>
              <a:t>Sv</a:t>
            </a:r>
            <a:r>
              <a:rPr lang="en-US" sz="2000" dirty="0" smtClean="0"/>
              <a:t>(S)))</a:t>
            </a:r>
          </a:p>
          <a:p>
            <a:pPr>
              <a:spcBef>
                <a:spcPts val="0"/>
              </a:spcBef>
              <a:buNone/>
            </a:pPr>
            <a:r>
              <a:rPr lang="en-US" sz="2000" dirty="0" smtClean="0"/>
              <a:t>Slice Di=Add(Abs(</a:t>
            </a:r>
            <a:r>
              <a:rPr lang="en-US" sz="2000" dirty="0" err="1" smtClean="0"/>
              <a:t>Sh</a:t>
            </a:r>
            <a:r>
              <a:rPr lang="en-US" sz="2000" dirty="0" smtClean="0"/>
              <a:t>(Si)),Abs(</a:t>
            </a:r>
            <a:r>
              <a:rPr lang="en-US" sz="2000" dirty="0" err="1" smtClean="0"/>
              <a:t>Sv</a:t>
            </a:r>
            <a:r>
              <a:rPr lang="en-US" sz="2000" dirty="0" smtClean="0"/>
              <a:t>(Si)))</a:t>
            </a:r>
          </a:p>
          <a:p>
            <a:pPr>
              <a:spcBef>
                <a:spcPts val="0"/>
              </a:spcBef>
              <a:buNone/>
            </a:pPr>
            <a:r>
              <a:rPr lang="en-US" sz="2000" dirty="0" err="1" smtClean="0"/>
              <a:t>tslice</a:t>
            </a:r>
            <a:r>
              <a:rPr lang="en-US" sz="2000" dirty="0" smtClean="0"/>
              <a:t> </a:t>
            </a:r>
            <a:r>
              <a:rPr lang="en-US" sz="2000" dirty="0" err="1" smtClean="0">
                <a:solidFill>
                  <a:srgbClr val="FFFF00"/>
                </a:solidFill>
              </a:rPr>
              <a:t>Dit</a:t>
            </a:r>
            <a:r>
              <a:rPr lang="en-US" sz="2000" dirty="0" smtClean="0">
                <a:solidFill>
                  <a:srgbClr val="FFFF00"/>
                </a:solidFill>
              </a:rPr>
              <a:t>=Add(Abs(</a:t>
            </a:r>
            <a:r>
              <a:rPr lang="en-US" sz="2000" dirty="0" err="1" smtClean="0">
                <a:solidFill>
                  <a:srgbClr val="FFFF00"/>
                </a:solidFill>
              </a:rPr>
              <a:t>Sh</a:t>
            </a:r>
            <a:r>
              <a:rPr lang="en-US" sz="2000" dirty="0" smtClean="0">
                <a:solidFill>
                  <a:srgbClr val="FFFF00"/>
                </a:solidFill>
              </a:rPr>
              <a:t>(Sit)),Abs(</a:t>
            </a:r>
            <a:r>
              <a:rPr lang="en-US" sz="2000" dirty="0" err="1" smtClean="0">
                <a:solidFill>
                  <a:srgbClr val="FFFF00"/>
                </a:solidFill>
              </a:rPr>
              <a:t>Sv</a:t>
            </a:r>
            <a:r>
              <a:rPr lang="en-US" sz="2000" dirty="0" smtClean="0">
                <a:solidFill>
                  <a:srgbClr val="FFFF00"/>
                </a:solidFill>
              </a:rPr>
              <a:t>(Sit)))</a:t>
            </a:r>
            <a:endParaRPr lang="en-US" sz="2000" dirty="0">
              <a:solidFill>
                <a:srgbClr val="FFFF00"/>
              </a:solidFill>
            </a:endParaRPr>
          </a:p>
        </p:txBody>
      </p:sp>
      <p:graphicFrame>
        <p:nvGraphicFramePr>
          <p:cNvPr id="38" name="Table 37"/>
          <p:cNvGraphicFramePr>
            <a:graphicFrameLocks noGrp="1"/>
          </p:cNvGraphicFramePr>
          <p:nvPr/>
        </p:nvGraphicFramePr>
        <p:xfrm>
          <a:off x="2667000" y="4343400"/>
          <a:ext cx="3886201" cy="134112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3886201"/>
              </a:tblGrid>
              <a:tr h="279400">
                <a:tc>
                  <a:txBody>
                    <a:bodyPr/>
                    <a:lstStyle/>
                    <a:p>
                      <a:r>
                        <a:rPr lang="en-US" sz="1600" b="0" dirty="0" smtClean="0"/>
                        <a:t>Operation</a:t>
                      </a:r>
                      <a:endParaRPr lang="en-US" sz="1600" b="0" dirty="0"/>
                    </a:p>
                  </a:txBody>
                  <a:tcPr/>
                </a:tc>
              </a:tr>
              <a:tr h="279400">
                <a:tc>
                  <a:txBody>
                    <a:bodyPr/>
                    <a:lstStyle/>
                    <a:p>
                      <a:r>
                        <a:rPr lang="en-US" sz="1600" dirty="0" smtClean="0"/>
                        <a:t>a=</a:t>
                      </a:r>
                      <a:r>
                        <a:rPr lang="en-US" sz="1600" dirty="0" err="1" smtClean="0"/>
                        <a:t>ippSh</a:t>
                      </a:r>
                      <a:r>
                        <a:rPr lang="en-US" sz="1600" dirty="0" smtClean="0"/>
                        <a:t>(Si); b=</a:t>
                      </a:r>
                      <a:r>
                        <a:rPr lang="en-US" sz="1600" dirty="0" err="1" smtClean="0"/>
                        <a:t>ippSv</a:t>
                      </a:r>
                      <a:r>
                        <a:rPr lang="en-US" sz="1600" dirty="0" smtClean="0"/>
                        <a:t>(Si)</a:t>
                      </a:r>
                      <a:endParaRPr lang="en-US" sz="1600" dirty="0"/>
                    </a:p>
                  </a:txBody>
                  <a:tcPr/>
                </a:tc>
              </a:tr>
              <a:tr h="279400">
                <a:tc>
                  <a:txBody>
                    <a:bodyPr/>
                    <a:lstStyle/>
                    <a:p>
                      <a:r>
                        <a:rPr lang="en-US" sz="1600" dirty="0" smtClean="0"/>
                        <a:t>a=</a:t>
                      </a:r>
                      <a:r>
                        <a:rPr lang="en-US" sz="1600" dirty="0" err="1" smtClean="0"/>
                        <a:t>ippAbs</a:t>
                      </a:r>
                      <a:r>
                        <a:rPr lang="en-US" sz="1600" dirty="0" smtClean="0"/>
                        <a:t>(a); b=</a:t>
                      </a:r>
                      <a:r>
                        <a:rPr lang="en-US" sz="1600" dirty="0" err="1" smtClean="0"/>
                        <a:t>ippAbs</a:t>
                      </a:r>
                      <a:r>
                        <a:rPr lang="en-US" sz="1600" dirty="0" smtClean="0"/>
                        <a:t>(b)</a:t>
                      </a:r>
                      <a:endParaRPr lang="en-US" sz="1600" dirty="0"/>
                    </a:p>
                  </a:txBody>
                  <a:tcPr/>
                </a:tc>
              </a:tr>
              <a:tr h="27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a:t>
                      </a:r>
                      <a:r>
                        <a:rPr lang="en-US" sz="1600" dirty="0" err="1" smtClean="0"/>
                        <a:t>ippAdd</a:t>
                      </a:r>
                      <a:r>
                        <a:rPr lang="en-US" sz="1600" dirty="0" smtClean="0"/>
                        <a:t>(</a:t>
                      </a:r>
                      <a:r>
                        <a:rPr lang="en-US" sz="1600" dirty="0" err="1" smtClean="0"/>
                        <a:t>a,b</a:t>
                      </a:r>
                      <a:r>
                        <a:rPr lang="en-US" sz="1600" dirty="0" smtClean="0"/>
                        <a:t>)</a:t>
                      </a:r>
                    </a:p>
                  </a:txBody>
                  <a:tcPr/>
                </a:tc>
              </a:tr>
            </a:tbl>
          </a:graphicData>
        </a:graphic>
      </p:graphicFrame>
      <p:sp>
        <p:nvSpPr>
          <p:cNvPr id="39" name="Rectangle 38"/>
          <p:cNvSpPr/>
          <p:nvPr/>
        </p:nvSpPr>
        <p:spPr>
          <a:xfrm>
            <a:off x="5791201" y="4648200"/>
            <a:ext cx="5334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Tm</a:t>
            </a:r>
            <a:endParaRPr lang="en-US" dirty="0"/>
          </a:p>
        </p:txBody>
      </p:sp>
      <p:sp>
        <p:nvSpPr>
          <p:cNvPr id="40" name="Rectangle 39"/>
          <p:cNvSpPr/>
          <p:nvPr/>
        </p:nvSpPr>
        <p:spPr>
          <a:xfrm>
            <a:off x="5486401" y="46482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41" name="Rectangle 40"/>
          <p:cNvSpPr/>
          <p:nvPr/>
        </p:nvSpPr>
        <p:spPr>
          <a:xfrm>
            <a:off x="5257801" y="46482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T0</a:t>
            </a:r>
            <a:endParaRPr lang="en-US" dirty="0"/>
          </a:p>
        </p:txBody>
      </p:sp>
      <p:sp>
        <p:nvSpPr>
          <p:cNvPr id="42" name="Rectangle 41"/>
          <p:cNvSpPr/>
          <p:nvPr/>
        </p:nvSpPr>
        <p:spPr>
          <a:xfrm>
            <a:off x="5638801" y="4953000"/>
            <a:ext cx="5334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Tm</a:t>
            </a:r>
            <a:endParaRPr lang="en-US" dirty="0"/>
          </a:p>
        </p:txBody>
      </p:sp>
      <p:sp>
        <p:nvSpPr>
          <p:cNvPr id="43" name="Rectangle 42"/>
          <p:cNvSpPr/>
          <p:nvPr/>
        </p:nvSpPr>
        <p:spPr>
          <a:xfrm>
            <a:off x="5334001" y="49530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44" name="Rectangle 43"/>
          <p:cNvSpPr/>
          <p:nvPr/>
        </p:nvSpPr>
        <p:spPr>
          <a:xfrm>
            <a:off x="5105401" y="49530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T0</a:t>
            </a:r>
            <a:endParaRPr lang="en-US" dirty="0"/>
          </a:p>
        </p:txBody>
      </p:sp>
      <p:sp>
        <p:nvSpPr>
          <p:cNvPr id="45" name="Rectangle 44"/>
          <p:cNvSpPr/>
          <p:nvPr/>
        </p:nvSpPr>
        <p:spPr>
          <a:xfrm>
            <a:off x="5715001" y="53340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Tn</a:t>
            </a:r>
            <a:endParaRPr lang="en-US" dirty="0"/>
          </a:p>
        </p:txBody>
      </p:sp>
      <p:sp>
        <p:nvSpPr>
          <p:cNvPr id="46" name="Rectangle 45"/>
          <p:cNvSpPr/>
          <p:nvPr/>
        </p:nvSpPr>
        <p:spPr>
          <a:xfrm>
            <a:off x="5410201" y="53340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47" name="Rectangle 46"/>
          <p:cNvSpPr/>
          <p:nvPr/>
        </p:nvSpPr>
        <p:spPr>
          <a:xfrm>
            <a:off x="5181601" y="5334000"/>
            <a:ext cx="457200" cy="304800"/>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T0</a:t>
            </a:r>
            <a:endParaRPr lang="en-US" dirty="0"/>
          </a:p>
        </p:txBody>
      </p:sp>
      <p:sp>
        <p:nvSpPr>
          <p:cNvPr id="56" name="TextBox 55"/>
          <p:cNvSpPr txBox="1"/>
          <p:nvPr/>
        </p:nvSpPr>
        <p:spPr>
          <a:xfrm>
            <a:off x="2362200" y="6019800"/>
            <a:ext cx="4800600" cy="369332"/>
          </a:xfrm>
          <a:prstGeom prst="rect">
            <a:avLst/>
          </a:prstGeom>
          <a:noFill/>
        </p:spPr>
        <p:txBody>
          <a:bodyPr wrap="square" rtlCol="0">
            <a:spAutoFit/>
          </a:bodyPr>
          <a:lstStyle/>
          <a:p>
            <a:pPr algn="ctr"/>
            <a:r>
              <a:rPr lang="en-US" b="1" i="1" dirty="0" smtClean="0">
                <a:solidFill>
                  <a:srgbClr val="FFC000"/>
                </a:solidFill>
                <a:effectLst>
                  <a:outerShdw blurRad="38100" dist="38100" dir="2700000" algn="tl">
                    <a:srgbClr val="000000">
                      <a:alpha val="43137"/>
                    </a:srgbClr>
                  </a:outerShdw>
                </a:effectLst>
                <a:latin typeface="Comic Sans MS" pitchFamily="66" charset="0"/>
              </a:rPr>
              <a:t>Operator and Data parallel mode</a:t>
            </a:r>
            <a:endParaRPr lang="en-US" b="1"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49" name="Slide Number Placeholder 48"/>
          <p:cNvSpPr>
            <a:spLocks noGrp="1"/>
          </p:cNvSpPr>
          <p:nvPr>
            <p:ph type="sldNum" sz="quarter" idx="4294967295"/>
          </p:nvPr>
        </p:nvSpPr>
        <p:spPr>
          <a:xfrm>
            <a:off x="6553200" y="6356350"/>
            <a:ext cx="2133600" cy="365125"/>
          </a:xfrm>
          <a:prstGeom prst="rect">
            <a:avLst/>
          </a:prstGeom>
        </p:spPr>
        <p:txBody>
          <a:bodyPr/>
          <a:lstStyle/>
          <a:p>
            <a:fld id="{E2D85435-48F9-4E2A-867F-3E85EF90599A}" type="slidenum">
              <a:rPr lang="en-US" smtClean="0"/>
              <a:pPr/>
              <a:t>25</a:t>
            </a:fld>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909637"/>
          </a:xfrm>
          <a:effectLst>
            <a:outerShdw blurRad="50800" dist="38100" dir="2700000" algn="tl" rotWithShape="0">
              <a:prstClr val="black">
                <a:alpha val="40000"/>
              </a:prstClr>
            </a:outerShdw>
          </a:effectLst>
        </p:spPr>
        <p:txBody>
          <a:bodyPr/>
          <a:lstStyle/>
          <a:p>
            <a:r>
              <a:rPr lang="en-US" sz="3600" dirty="0" smtClean="0">
                <a:solidFill>
                  <a:srgbClr val="FFC000"/>
                </a:solidFill>
              </a:rPr>
              <a:t>Open for Feature Requests</a:t>
            </a:r>
            <a:endParaRPr lang="en-US" sz="3600" dirty="0">
              <a:solidFill>
                <a:srgbClr val="FFC000"/>
              </a:solidFill>
            </a:endParaRPr>
          </a:p>
        </p:txBody>
      </p:sp>
      <p:sp>
        <p:nvSpPr>
          <p:cNvPr id="3" name="Content Placeholder 2"/>
          <p:cNvSpPr>
            <a:spLocks noGrp="1"/>
          </p:cNvSpPr>
          <p:nvPr>
            <p:ph idx="1"/>
          </p:nvPr>
        </p:nvSpPr>
        <p:spPr>
          <a:xfrm>
            <a:off x="228600" y="1143000"/>
            <a:ext cx="8610600" cy="4572000"/>
          </a:xfrm>
        </p:spPr>
        <p:txBody>
          <a:bodyPr/>
          <a:lstStyle/>
          <a:p>
            <a:pPr>
              <a:spcBef>
                <a:spcPts val="600"/>
              </a:spcBef>
              <a:buFont typeface="Arial" pitchFamily="34" charset="0"/>
              <a:buChar char="•"/>
            </a:pPr>
            <a:r>
              <a:rPr lang="en-US" sz="2000" dirty="0" smtClean="0"/>
              <a:t>IPP 2008 delivered customers a number of new features</a:t>
            </a:r>
          </a:p>
          <a:p>
            <a:pPr lvl="1">
              <a:spcBef>
                <a:spcPts val="600"/>
              </a:spcBef>
              <a:buFont typeface="Arial" pitchFamily="34" charset="0"/>
              <a:buChar char="•"/>
            </a:pPr>
            <a:r>
              <a:rPr lang="en-US" sz="1800" dirty="0" smtClean="0"/>
              <a:t>Deferred Mode Image Processing</a:t>
            </a:r>
          </a:p>
          <a:p>
            <a:pPr lvl="1">
              <a:spcBef>
                <a:spcPts val="600"/>
              </a:spcBef>
              <a:buFont typeface="Arial" pitchFamily="34" charset="0"/>
              <a:buChar char="•"/>
            </a:pPr>
            <a:r>
              <a:rPr lang="en-US" sz="1800" dirty="0" smtClean="0"/>
              <a:t>New IPP domain with high performance primitives generated automatically</a:t>
            </a:r>
          </a:p>
          <a:p>
            <a:pPr lvl="1">
              <a:spcBef>
                <a:spcPts val="600"/>
              </a:spcBef>
              <a:buFont typeface="Arial" pitchFamily="34" charset="0"/>
              <a:buChar char="•"/>
            </a:pPr>
            <a:r>
              <a:rPr lang="en-US" sz="1800" dirty="0" smtClean="0"/>
              <a:t>High level Data Compression functionality</a:t>
            </a:r>
          </a:p>
          <a:p>
            <a:pPr lvl="1">
              <a:spcBef>
                <a:spcPts val="600"/>
              </a:spcBef>
              <a:buFont typeface="Arial" pitchFamily="34" charset="0"/>
              <a:buChar char="•"/>
            </a:pPr>
            <a:r>
              <a:rPr lang="en-US" sz="1800" dirty="0" smtClean="0"/>
              <a:t>Data Integrity functionality</a:t>
            </a:r>
          </a:p>
          <a:p>
            <a:pPr>
              <a:spcBef>
                <a:spcPts val="600"/>
              </a:spcBef>
              <a:buFont typeface="Arial" pitchFamily="34" charset="0"/>
              <a:buChar char="•"/>
            </a:pPr>
            <a:r>
              <a:rPr lang="en-US" sz="2000" dirty="0" smtClean="0"/>
              <a:t>Most of the features are implemented because IPP customers request</a:t>
            </a:r>
          </a:p>
          <a:p>
            <a:pPr>
              <a:spcBef>
                <a:spcPts val="600"/>
              </a:spcBef>
              <a:buFont typeface="Arial" pitchFamily="34" charset="0"/>
              <a:buChar char="•"/>
            </a:pPr>
            <a:r>
              <a:rPr lang="en-US" sz="2000" dirty="0" smtClean="0"/>
              <a:t>You can request too</a:t>
            </a:r>
          </a:p>
          <a:p>
            <a:pPr>
              <a:spcBef>
                <a:spcPts val="600"/>
              </a:spcBef>
              <a:buFont typeface="Arial" pitchFamily="34" charset="0"/>
              <a:buChar char="•"/>
            </a:pPr>
            <a:r>
              <a:rPr lang="en-US" sz="2000" dirty="0" smtClean="0"/>
              <a:t>You can get </a:t>
            </a:r>
            <a:r>
              <a:rPr lang="en-US" sz="2000" dirty="0" smtClean="0"/>
              <a:t>IPP there </a:t>
            </a:r>
            <a:r>
              <a:rPr lang="en-US" sz="1600" dirty="0" smtClean="0">
                <a:solidFill>
                  <a:schemeClr val="tx1"/>
                </a:solidFill>
              </a:rPr>
              <a:t>http://www3.intel.com/cd/software/products/asmo-na/eng/perflib/219780.htm</a:t>
            </a:r>
            <a:endParaRPr lang="en-US" sz="2000" dirty="0" smtClean="0">
              <a:solidFill>
                <a:schemeClr val="tx1"/>
              </a:solidFill>
            </a:endParaRPr>
          </a:p>
          <a:p>
            <a:pPr>
              <a:spcBef>
                <a:spcPts val="600"/>
              </a:spcBef>
              <a:buFont typeface="Arial" pitchFamily="34" charset="0"/>
              <a:buChar char="•"/>
            </a:pPr>
            <a:r>
              <a:rPr lang="en-US" sz="2000" dirty="0" smtClean="0"/>
              <a:t>You can participate IPP </a:t>
            </a:r>
            <a:r>
              <a:rPr lang="en-US" sz="2000" dirty="0" smtClean="0"/>
              <a:t>forum </a:t>
            </a:r>
            <a:r>
              <a:rPr lang="en-US" sz="1600" dirty="0" smtClean="0"/>
              <a:t>http</a:t>
            </a:r>
            <a:r>
              <a:rPr lang="en-US" sz="1600" dirty="0" smtClean="0"/>
              <a:t>://software.intel.com/en-us/forums</a:t>
            </a:r>
            <a:endParaRPr lang="en-US" sz="2000" dirty="0" smtClean="0"/>
          </a:p>
          <a:p>
            <a:pPr>
              <a:spcBef>
                <a:spcPts val="600"/>
              </a:spcBef>
              <a:buFont typeface="Arial" pitchFamily="34" charset="0"/>
              <a:buChar char="•"/>
            </a:pPr>
            <a:r>
              <a:rPr lang="en-US" sz="2000" dirty="0" smtClean="0"/>
              <a:t>You can buy IPP books </a:t>
            </a:r>
            <a:r>
              <a:rPr lang="en-US" sz="2000" dirty="0" smtClean="0"/>
              <a:t>at Amazon </a:t>
            </a:r>
            <a:r>
              <a:rPr lang="en-US" sz="1600" dirty="0" smtClean="0"/>
              <a:t>http</a:t>
            </a:r>
            <a:r>
              <a:rPr lang="en-US" sz="1600" dirty="0" smtClean="0"/>
              <a:t>://www.amazon.co.uk/Optimizing-Applications-Multi-Core-Processors-Performance/dp/1934053015 </a:t>
            </a:r>
            <a:endParaRPr lang="en-US" sz="2000"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26</a:t>
            </a:fld>
            <a:endParaRPr lang="en-US" dirty="0"/>
          </a:p>
        </p:txBody>
      </p:sp>
      <p:pic>
        <p:nvPicPr>
          <p:cNvPr id="44037" name="Picture 5"/>
          <p:cNvPicPr>
            <a:picLocks noChangeAspect="1" noChangeArrowheads="1"/>
          </p:cNvPicPr>
          <p:nvPr/>
        </p:nvPicPr>
        <p:blipFill>
          <a:blip r:embed="rId3"/>
          <a:srcRect/>
          <a:stretch>
            <a:fillRect/>
          </a:stretch>
        </p:blipFill>
        <p:spPr bwMode="auto">
          <a:xfrm>
            <a:off x="7924800" y="5715000"/>
            <a:ext cx="952500" cy="9525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4038" name="Picture 6"/>
          <p:cNvPicPr>
            <a:picLocks noChangeAspect="1" noChangeArrowheads="1"/>
          </p:cNvPicPr>
          <p:nvPr/>
        </p:nvPicPr>
        <p:blipFill>
          <a:blip r:embed="rId4"/>
          <a:srcRect/>
          <a:stretch>
            <a:fillRect/>
          </a:stretch>
        </p:blipFill>
        <p:spPr bwMode="auto">
          <a:xfrm>
            <a:off x="6934200" y="5715000"/>
            <a:ext cx="952500" cy="9525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solidFill>
                  <a:srgbClr val="FFC000"/>
                </a:solidFill>
              </a:rPr>
              <a:t>A Bottle of </a:t>
            </a:r>
            <a:r>
              <a:rPr lang="en-US" dirty="0" smtClean="0">
                <a:solidFill>
                  <a:srgbClr val="FFC000"/>
                </a:solidFill>
              </a:rPr>
              <a:t>IPP</a:t>
            </a:r>
            <a:endParaRPr lang="en-US" dirty="0">
              <a:solidFill>
                <a:srgbClr val="FFC000"/>
              </a:solidFill>
            </a:endParaRPr>
          </a:p>
        </p:txBody>
      </p:sp>
      <p:pic>
        <p:nvPicPr>
          <p:cNvPr id="8" name="Picture 3"/>
          <p:cNvPicPr>
            <a:picLocks noChangeAspect="1" noChangeArrowheads="1"/>
          </p:cNvPicPr>
          <p:nvPr/>
        </p:nvPicPr>
        <p:blipFill>
          <a:blip r:embed="rId2"/>
          <a:srcRect/>
          <a:stretch>
            <a:fillRect/>
          </a:stretch>
        </p:blipFill>
        <p:spPr bwMode="auto">
          <a:xfrm>
            <a:off x="533400" y="1600200"/>
            <a:ext cx="4854575" cy="44354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 Box 5"/>
          <p:cNvSpPr txBox="1">
            <a:spLocks noChangeArrowheads="1"/>
          </p:cNvSpPr>
          <p:nvPr/>
        </p:nvSpPr>
        <p:spPr bwMode="auto">
          <a:xfrm>
            <a:off x="5562600" y="2590800"/>
            <a:ext cx="3144130" cy="1569660"/>
          </a:xfrm>
          <a:prstGeom prst="rect">
            <a:avLst/>
          </a:prstGeom>
          <a:noFill/>
          <a:ln w="9525">
            <a:noFill/>
            <a:miter lim="800000"/>
            <a:headEnd/>
            <a:tailEnd/>
          </a:ln>
          <a:effectLst/>
        </p:spPr>
        <p:txBody>
          <a:bodyPr wrap="none">
            <a:spAutoFit/>
          </a:bodyPr>
          <a:lstStyle/>
          <a:p>
            <a:r>
              <a:rPr lang="en-US" sz="2400" dirty="0" smtClean="0">
                <a:effectLst/>
                <a:latin typeface="Tahoma" pitchFamily="34" charset="0"/>
              </a:rPr>
              <a:t>IPP </a:t>
            </a:r>
            <a:r>
              <a:rPr lang="en-US" sz="2400" dirty="0" smtClean="0"/>
              <a:t>d</a:t>
            </a:r>
            <a:r>
              <a:rPr lang="en-US" sz="2400" dirty="0" smtClean="0">
                <a:effectLst/>
                <a:latin typeface="Tahoma" pitchFamily="34" charset="0"/>
              </a:rPr>
              <a:t>emo application </a:t>
            </a:r>
            <a:r>
              <a:rPr lang="en-US" sz="2400" dirty="0">
                <a:effectLst/>
                <a:latin typeface="Tahoma" pitchFamily="34" charset="0"/>
              </a:rPr>
              <a:t/>
            </a:r>
            <a:br>
              <a:rPr lang="en-US" sz="2400" dirty="0">
                <a:effectLst/>
                <a:latin typeface="Tahoma" pitchFamily="34" charset="0"/>
              </a:rPr>
            </a:br>
            <a:r>
              <a:rPr lang="en-US" sz="2400" dirty="0" smtClean="0">
                <a:effectLst/>
                <a:latin typeface="Tahoma" pitchFamily="34" charset="0"/>
              </a:rPr>
              <a:t>running </a:t>
            </a:r>
            <a:r>
              <a:rPr lang="en-US" sz="2400" dirty="0" smtClean="0">
                <a:effectLst/>
                <a:latin typeface="Tahoma" pitchFamily="34" charset="0"/>
              </a:rPr>
              <a:t>on </a:t>
            </a:r>
            <a:r>
              <a:rPr lang="en-US" sz="2400" dirty="0" err="1" smtClean="0">
                <a:effectLst/>
                <a:latin typeface="Tahoma" pitchFamily="34" charset="0"/>
              </a:rPr>
              <a:t>iPAQ</a:t>
            </a:r>
            <a:r>
              <a:rPr lang="en-US" sz="2400" dirty="0" smtClean="0">
                <a:effectLst/>
                <a:latin typeface="Tahoma" pitchFamily="34" charset="0"/>
              </a:rPr>
              <a:t> </a:t>
            </a:r>
            <a:r>
              <a:rPr lang="en-US" sz="2400" dirty="0" smtClean="0"/>
              <a:t>is</a:t>
            </a:r>
            <a:r>
              <a:rPr lang="en-US" sz="2400" dirty="0" smtClean="0"/>
              <a:t> </a:t>
            </a:r>
            <a:br>
              <a:rPr lang="en-US" sz="2400" dirty="0" smtClean="0"/>
            </a:br>
            <a:r>
              <a:rPr lang="en-US" sz="2400" dirty="0" smtClean="0"/>
              <a:t>presented to </a:t>
            </a:r>
            <a:r>
              <a:rPr lang="en-US" sz="2400" dirty="0" smtClean="0"/>
              <a:t>A</a:t>
            </a:r>
            <a:r>
              <a:rPr lang="en-US" sz="2400" dirty="0" smtClean="0"/>
              <a:t>ndy</a:t>
            </a:r>
            <a:r>
              <a:rPr lang="en-US" sz="2400" dirty="0" smtClean="0"/>
              <a:t/>
            </a:r>
            <a:br>
              <a:rPr lang="en-US" sz="2400" dirty="0" smtClean="0"/>
            </a:br>
            <a:r>
              <a:rPr lang="en-US" sz="2400" dirty="0" smtClean="0"/>
              <a:t>Grove </a:t>
            </a:r>
            <a:r>
              <a:rPr lang="en-US" sz="2400" dirty="0" smtClean="0">
                <a:effectLst/>
                <a:latin typeface="Tahoma" pitchFamily="34" charset="0"/>
              </a:rPr>
              <a:t>at </a:t>
            </a:r>
            <a:r>
              <a:rPr lang="en-US" sz="2400" dirty="0" smtClean="0">
                <a:effectLst/>
                <a:latin typeface="Tahoma" pitchFamily="34" charset="0"/>
              </a:rPr>
              <a:t>IDF 2003</a:t>
            </a:r>
            <a:endParaRPr lang="en-US" sz="2400" dirty="0">
              <a:effectLst/>
              <a:latin typeface="Tahoma"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a:outerShdw blurRad="50800" dist="38100" dir="2700000" algn="tl" rotWithShape="0">
              <a:prstClr val="black">
                <a:alpha val="40000"/>
              </a:prstClr>
            </a:outerShdw>
          </a:effectLst>
        </p:spPr>
        <p:txBody>
          <a:bodyPr/>
          <a:lstStyle/>
          <a:p>
            <a:r>
              <a:rPr lang="en-US" sz="3200" dirty="0" smtClean="0">
                <a:solidFill>
                  <a:schemeClr val="tx2"/>
                </a:solidFill>
              </a:rPr>
              <a:t>“Strategy Is Destiny”</a:t>
            </a:r>
            <a:br>
              <a:rPr lang="en-US" sz="3200" dirty="0" smtClean="0">
                <a:solidFill>
                  <a:schemeClr val="tx2"/>
                </a:solidFill>
              </a:rPr>
            </a:br>
            <a:r>
              <a:rPr lang="en-US" sz="3200" dirty="0" smtClean="0">
                <a:solidFill>
                  <a:schemeClr val="tx2"/>
                </a:solidFill>
              </a:rPr>
              <a:t>by Robert </a:t>
            </a:r>
            <a:r>
              <a:rPr lang="en-US" sz="3200" dirty="0" err="1" smtClean="0">
                <a:solidFill>
                  <a:schemeClr val="tx2"/>
                </a:solidFill>
              </a:rPr>
              <a:t>A.Burgelman</a:t>
            </a:r>
            <a:endParaRPr lang="en-US" sz="3200" dirty="0">
              <a:solidFill>
                <a:schemeClr val="tx2"/>
              </a:solidFill>
            </a:endParaRPr>
          </a:p>
        </p:txBody>
      </p:sp>
      <p:sp>
        <p:nvSpPr>
          <p:cNvPr id="5" name="Flowchart: Document 4"/>
          <p:cNvSpPr/>
          <p:nvPr/>
        </p:nvSpPr>
        <p:spPr>
          <a:xfrm>
            <a:off x="685800" y="1447800"/>
            <a:ext cx="7848600" cy="4648200"/>
          </a:xfrm>
          <a:prstGeom prst="flowChartDocument">
            <a:avLst/>
          </a:prstGeom>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endParaRPr lang="en-US" sz="1900" dirty="0" smtClean="0">
              <a:solidFill>
                <a:schemeClr val="bg2"/>
              </a:solidFill>
              <a:latin typeface="Times New Roman" pitchFamily="18" charset="0"/>
              <a:cs typeface="Times New Roman" pitchFamily="18" charset="0"/>
            </a:endParaRPr>
          </a:p>
          <a:p>
            <a:endParaRPr lang="en-US" sz="1900" dirty="0" smtClean="0">
              <a:solidFill>
                <a:schemeClr val="bg2"/>
              </a:solidFill>
              <a:latin typeface="Times New Roman" pitchFamily="18" charset="0"/>
              <a:cs typeface="Times New Roman" pitchFamily="18" charset="0"/>
            </a:endParaRPr>
          </a:p>
          <a:p>
            <a:r>
              <a:rPr lang="en-US" sz="1900" dirty="0" smtClean="0">
                <a:solidFill>
                  <a:schemeClr val="bg2"/>
                </a:solidFill>
                <a:latin typeface="Times New Roman" pitchFamily="18" charset="0"/>
                <a:cs typeface="Times New Roman" pitchFamily="18" charset="0"/>
              </a:rPr>
              <a:t>Page 236</a:t>
            </a:r>
          </a:p>
          <a:p>
            <a:r>
              <a:rPr lang="en-US" sz="1900" dirty="0" smtClean="0">
                <a:solidFill>
                  <a:schemeClr val="bg2"/>
                </a:solidFill>
                <a:latin typeface="Times New Roman" pitchFamily="18" charset="0"/>
                <a:cs typeface="Times New Roman" pitchFamily="18" charset="0"/>
              </a:rPr>
              <a:t>‘In the early 1990s Intel Architecture Labs created Native Signal Processing (NSP). Through NSP, Intel would create multimedia capabilities through the microprocessor itself, creating new a new platform standard, which would help the multimedia application software developers. NSP, however, would not only displace pieces of hardware, but software as well. NSP invisibly enhanced MS Windows by controlling the manner in which the Premium allocated its time, resulting in a better multimedia experience.</a:t>
            </a:r>
          </a:p>
          <a:p>
            <a:r>
              <a:rPr lang="en-US" sz="1900" dirty="0" smtClean="0">
                <a:solidFill>
                  <a:schemeClr val="bg2"/>
                </a:solidFill>
                <a:latin typeface="Times New Roman" pitchFamily="18" charset="0"/>
                <a:cs typeface="Times New Roman" pitchFamily="18" charset="0"/>
              </a:rPr>
              <a:t>MS, however, was not pleased with this development and this initiative disappeared at Intel. Some time later, Andy Grove in a conversation with Bill Gates explained the decision to stop the NSP applications: "We caved. Introducing a Windows-based software initiative that MS doesn't support … well, life is too short for that.“’</a:t>
            </a:r>
          </a:p>
          <a:p>
            <a:endParaRPr lang="en-US" sz="1900" dirty="0" smtClean="0">
              <a:solidFill>
                <a:schemeClr val="bg2"/>
              </a:solidFill>
              <a:latin typeface="Times New Roman" pitchFamily="18" charset="0"/>
              <a:cs typeface="Times New Roman" pitchFamily="18" charset="0"/>
            </a:endParaRPr>
          </a:p>
          <a:p>
            <a:endParaRPr lang="en-US" sz="1900" dirty="0">
              <a:solidFill>
                <a:schemeClr val="bg2"/>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D121DF5-9939-4D14-AA7E-0247C607E142}" type="slidenum">
              <a:rPr lang="en-US" smtClean="0"/>
              <a:pPr/>
              <a:t>28</a:t>
            </a:fld>
            <a:endParaRPr lang="en-US" dirty="0"/>
          </a:p>
        </p:txBody>
      </p:sp>
      <p:sp>
        <p:nvSpPr>
          <p:cNvPr id="6" name="TextBox 5"/>
          <p:cNvSpPr txBox="1"/>
          <p:nvPr/>
        </p:nvSpPr>
        <p:spPr>
          <a:xfrm>
            <a:off x="3886200" y="5867400"/>
            <a:ext cx="3866764" cy="70788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NSP is a predecessor of IPP </a:t>
            </a:r>
            <a:b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br>
            <a:r>
              <a:rPr lang="en-US" sz="20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developed by the same team</a:t>
            </a:r>
            <a:endParaRPr lang="en-US" sz="2000" b="1" i="1" dirty="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334000" y="1447800"/>
            <a:ext cx="3248025" cy="260985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HeroicExtremeLeftFacing"/>
            <a:lightRig rig="threePt" dir="t"/>
          </a:scene3d>
        </p:spPr>
      </p:pic>
      <p:sp>
        <p:nvSpPr>
          <p:cNvPr id="2" name="Title 1"/>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rgbClr val="FFC000"/>
                </a:solidFill>
              </a:rPr>
              <a:t>IPP Economics</a:t>
            </a:r>
            <a:endParaRPr lang="en-US" dirty="0">
              <a:solidFill>
                <a:srgbClr val="FFC000"/>
              </a:solidFill>
            </a:endParaRPr>
          </a:p>
        </p:txBody>
      </p:sp>
      <p:sp>
        <p:nvSpPr>
          <p:cNvPr id="3" name="Content Placeholder 2"/>
          <p:cNvSpPr>
            <a:spLocks noGrp="1"/>
          </p:cNvSpPr>
          <p:nvPr>
            <p:ph idx="1"/>
          </p:nvPr>
        </p:nvSpPr>
        <p:spPr>
          <a:xfrm>
            <a:off x="457200" y="1295400"/>
            <a:ext cx="7696200" cy="4572000"/>
          </a:xfrm>
        </p:spPr>
        <p:txBody>
          <a:bodyPr/>
          <a:lstStyle/>
          <a:p>
            <a:pPr>
              <a:buFont typeface="Arial" pitchFamily="34" charset="0"/>
              <a:buChar char="•"/>
              <a:defRPr/>
            </a:pPr>
            <a:r>
              <a:rPr lang="en-US" sz="2800" dirty="0" smtClean="0"/>
              <a:t>16 functional domains</a:t>
            </a:r>
          </a:p>
          <a:p>
            <a:pPr>
              <a:buFont typeface="Arial" pitchFamily="34" charset="0"/>
              <a:buChar char="•"/>
              <a:defRPr/>
            </a:pPr>
            <a:r>
              <a:rPr lang="en-US" sz="2800" dirty="0" smtClean="0"/>
              <a:t>10K entry points</a:t>
            </a:r>
          </a:p>
          <a:p>
            <a:pPr>
              <a:buFont typeface="Arial" pitchFamily="34" charset="0"/>
              <a:buChar char="•"/>
              <a:defRPr/>
            </a:pPr>
            <a:r>
              <a:rPr lang="en-US" sz="2800" dirty="0" smtClean="0"/>
              <a:t>380MB source codes, 23MB docs </a:t>
            </a:r>
          </a:p>
          <a:p>
            <a:pPr>
              <a:buFont typeface="Arial" pitchFamily="34" charset="0"/>
              <a:buChar char="•"/>
              <a:defRPr/>
            </a:pPr>
            <a:r>
              <a:rPr lang="en-US" sz="2800" dirty="0" smtClean="0"/>
              <a:t>Design, development, testing, </a:t>
            </a:r>
            <a:br>
              <a:rPr lang="en-US" sz="2800" dirty="0" smtClean="0"/>
            </a:br>
            <a:r>
              <a:rPr lang="en-US" sz="2800" dirty="0" smtClean="0"/>
              <a:t>validation &amp; packaging in Russia</a:t>
            </a:r>
          </a:p>
          <a:p>
            <a:pPr>
              <a:buFont typeface="Arial" pitchFamily="34" charset="0"/>
              <a:buChar char="•"/>
              <a:defRPr/>
            </a:pPr>
            <a:r>
              <a:rPr lang="en-US" sz="2800" dirty="0" smtClean="0"/>
              <a:t>IA32, Intel®64, IA64, Atom™</a:t>
            </a:r>
          </a:p>
          <a:p>
            <a:pPr>
              <a:buFont typeface="Arial" pitchFamily="34" charset="0"/>
              <a:buChar char="•"/>
              <a:defRPr/>
            </a:pPr>
            <a:r>
              <a:rPr lang="en-US" sz="2800" dirty="0" smtClean="0"/>
              <a:t>Windows, Linux, </a:t>
            </a:r>
            <a:r>
              <a:rPr lang="en-US" sz="2800" dirty="0" err="1" smtClean="0"/>
              <a:t>MacOSX</a:t>
            </a:r>
            <a:r>
              <a:rPr lang="en-US" sz="2800" dirty="0" smtClean="0"/>
              <a:t>, FreeBSD, QNX</a:t>
            </a:r>
          </a:p>
          <a:p>
            <a:pPr>
              <a:buFont typeface="Arial" pitchFamily="34" charset="0"/>
              <a:buChar char="•"/>
              <a:defRPr/>
            </a:pPr>
            <a:r>
              <a:rPr lang="en-US" sz="2800" dirty="0" smtClean="0"/>
              <a:t>2 Releases a year + updates + OOC releases</a:t>
            </a:r>
          </a:p>
          <a:p>
            <a:pPr>
              <a:buFont typeface="Arial" pitchFamily="34" charset="0"/>
              <a:buChar char="•"/>
              <a:defRPr/>
            </a:pPr>
            <a:r>
              <a:rPr lang="en-US" sz="2800" dirty="0" smtClean="0"/>
              <a:t>IPP $199, IPP samples $Zero. 35K customers</a:t>
            </a:r>
          </a:p>
        </p:txBody>
      </p:sp>
      <p:sp>
        <p:nvSpPr>
          <p:cNvPr id="5" name="Slide Number Placeholder 4"/>
          <p:cNvSpPr>
            <a:spLocks noGrp="1"/>
          </p:cNvSpPr>
          <p:nvPr>
            <p:ph type="sldNum" sz="quarter" idx="10"/>
          </p:nvPr>
        </p:nvSpPr>
        <p:spPr/>
        <p:txBody>
          <a:bodyPr/>
          <a:lstStyle/>
          <a:p>
            <a:fld id="{8D121DF5-9939-4D14-AA7E-0247C607E142}"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a:srcRect/>
          <a:stretch>
            <a:fillRect/>
          </a:stretch>
        </p:blipFill>
        <p:spPr bwMode="auto">
          <a:xfrm>
            <a:off x="3962400" y="1828800"/>
            <a:ext cx="5181600" cy="3841884"/>
          </a:xfrm>
          <a:prstGeom prst="rect">
            <a:avLst/>
          </a:prstGeom>
          <a:noFill/>
          <a:ln w="9525">
            <a:noFill/>
            <a:miter lim="800000"/>
            <a:headEnd/>
            <a:tailEnd/>
          </a:ln>
          <a:effectLst>
            <a:outerShdw blurRad="50800" dist="38100" dir="2700000" algn="tl" rotWithShape="0">
              <a:prstClr val="black">
                <a:alpha val="40000"/>
              </a:prstClr>
            </a:outerShdw>
            <a:softEdge rad="127000"/>
          </a:effectLst>
        </p:spPr>
      </p:pic>
      <p:sp>
        <p:nvSpPr>
          <p:cNvPr id="2" name="Title 1"/>
          <p:cNvSpPr>
            <a:spLocks noGrp="1"/>
          </p:cNvSpPr>
          <p:nvPr>
            <p:ph type="title"/>
          </p:nvPr>
        </p:nvSpPr>
        <p:spPr>
          <a:xfrm>
            <a:off x="304800" y="0"/>
            <a:ext cx="8410575" cy="990600"/>
          </a:xfrm>
        </p:spPr>
        <p:txBody>
          <a:bodyPr>
            <a:normAutofit/>
          </a:bodyPr>
          <a:lstStyle/>
          <a:p>
            <a:pPr>
              <a:defRPr/>
            </a:pPr>
            <a:r>
              <a:rPr lang="en-US" dirty="0" smtClean="0">
                <a:solidFill>
                  <a:srgbClr val="FFC000"/>
                </a:solidFill>
              </a:rPr>
              <a:t>IPP</a:t>
            </a:r>
            <a:r>
              <a:rPr lang="en-US" dirty="0" smtClean="0"/>
              <a:t> </a:t>
            </a:r>
            <a:r>
              <a:rPr lang="en-US" dirty="0" smtClean="0">
                <a:solidFill>
                  <a:schemeClr val="tx2"/>
                </a:solidFill>
              </a:rPr>
              <a:t>Primitives</a:t>
            </a:r>
            <a:endParaRPr lang="en-US" dirty="0">
              <a:solidFill>
                <a:srgbClr val="FFC000"/>
              </a:solidFill>
            </a:endParaRPr>
          </a:p>
        </p:txBody>
      </p:sp>
      <p:sp>
        <p:nvSpPr>
          <p:cNvPr id="3" name="Content Placeholder 2"/>
          <p:cNvSpPr>
            <a:spLocks noGrp="1"/>
          </p:cNvSpPr>
          <p:nvPr>
            <p:ph idx="1"/>
          </p:nvPr>
        </p:nvSpPr>
        <p:spPr>
          <a:xfrm>
            <a:off x="381000" y="990600"/>
            <a:ext cx="6934200" cy="5410200"/>
          </a:xfrm>
        </p:spPr>
        <p:txBody>
          <a:bodyPr/>
          <a:lstStyle/>
          <a:p>
            <a:pPr>
              <a:buFont typeface="Arial" pitchFamily="34" charset="0"/>
              <a:buChar char="•"/>
              <a:defRPr/>
            </a:pPr>
            <a:r>
              <a:rPr lang="en-US" sz="2400" dirty="0" smtClean="0"/>
              <a:t>Signal &amp; Image Processing</a:t>
            </a:r>
          </a:p>
          <a:p>
            <a:pPr>
              <a:buFont typeface="Arial" pitchFamily="34" charset="0"/>
              <a:buChar char="•"/>
              <a:defRPr/>
            </a:pPr>
            <a:r>
              <a:rPr lang="en-US" sz="2400" dirty="0" smtClean="0"/>
              <a:t>Speech, Audio &amp; Video Coding</a:t>
            </a:r>
          </a:p>
          <a:p>
            <a:pPr>
              <a:buFont typeface="Arial" pitchFamily="34" charset="0"/>
              <a:buChar char="•"/>
              <a:defRPr/>
            </a:pPr>
            <a:r>
              <a:rPr lang="en-US" sz="2400" dirty="0" smtClean="0"/>
              <a:t>String Processing</a:t>
            </a:r>
          </a:p>
          <a:p>
            <a:pPr>
              <a:buFont typeface="Arial" pitchFamily="34" charset="0"/>
              <a:buChar char="•"/>
              <a:defRPr/>
            </a:pPr>
            <a:r>
              <a:rPr lang="en-US" sz="2400" dirty="0" smtClean="0"/>
              <a:t>Computer Vision</a:t>
            </a:r>
          </a:p>
          <a:p>
            <a:pPr>
              <a:buFont typeface="Arial" pitchFamily="34" charset="0"/>
              <a:buChar char="•"/>
              <a:defRPr/>
            </a:pPr>
            <a:r>
              <a:rPr lang="en-US" sz="2400" dirty="0" smtClean="0"/>
              <a:t>Speech Recognition</a:t>
            </a:r>
          </a:p>
          <a:p>
            <a:pPr>
              <a:buFont typeface="Arial" pitchFamily="34" charset="0"/>
              <a:buChar char="•"/>
              <a:defRPr/>
            </a:pPr>
            <a:r>
              <a:rPr lang="en-US" sz="2400" dirty="0" smtClean="0"/>
              <a:t>Jpeg &amp; Jpeg2000</a:t>
            </a:r>
          </a:p>
          <a:p>
            <a:pPr>
              <a:buFont typeface="Arial" pitchFamily="34" charset="0"/>
              <a:buChar char="•"/>
              <a:defRPr/>
            </a:pPr>
            <a:r>
              <a:rPr lang="en-US" sz="2400" dirty="0" smtClean="0"/>
              <a:t>Lossless Data Compression</a:t>
            </a:r>
          </a:p>
          <a:p>
            <a:pPr>
              <a:buFont typeface="Arial" pitchFamily="34" charset="0"/>
              <a:buChar char="•"/>
              <a:defRPr/>
            </a:pPr>
            <a:r>
              <a:rPr lang="en-US" sz="2400" dirty="0" smtClean="0"/>
              <a:t>Cryptography</a:t>
            </a:r>
          </a:p>
          <a:p>
            <a:pPr>
              <a:buFont typeface="Arial" pitchFamily="34" charset="0"/>
              <a:buChar char="•"/>
              <a:defRPr/>
            </a:pPr>
            <a:r>
              <a:rPr lang="en-US" sz="2400" dirty="0" smtClean="0"/>
              <a:t>Realistic Rendering</a:t>
            </a:r>
          </a:p>
          <a:p>
            <a:pPr>
              <a:buFont typeface="Arial" pitchFamily="34" charset="0"/>
              <a:buChar char="•"/>
              <a:defRPr/>
            </a:pPr>
            <a:r>
              <a:rPr lang="en-US" sz="2400" dirty="0" smtClean="0"/>
              <a:t>Data Integrity </a:t>
            </a:r>
          </a:p>
          <a:p>
            <a:pPr>
              <a:buFont typeface="Arial" pitchFamily="34" charset="0"/>
              <a:buChar char="•"/>
              <a:defRPr/>
            </a:pPr>
            <a:r>
              <a:rPr lang="en-US" sz="2400" dirty="0" smtClean="0"/>
              <a:t>Vector Math, Small Matrix operations</a:t>
            </a:r>
          </a:p>
          <a:p>
            <a:pPr>
              <a:buFont typeface="Arial" pitchFamily="34" charset="0"/>
              <a:buChar char="•"/>
              <a:defRPr/>
            </a:pPr>
            <a:r>
              <a:rPr lang="en-US" sz="2400" dirty="0" smtClean="0"/>
              <a:t>Spiral. Automatically generated DSP transforms</a:t>
            </a:r>
          </a:p>
          <a:p>
            <a:pPr>
              <a:buFont typeface="Arial" pitchFamily="34" charset="0"/>
              <a:buChar char="•"/>
              <a:defRPr/>
            </a:pPr>
            <a:endParaRPr lang="en-US" sz="2400" dirty="0"/>
          </a:p>
        </p:txBody>
      </p:sp>
      <p:sp>
        <p:nvSpPr>
          <p:cNvPr id="6" name="TextBox 5"/>
          <p:cNvSpPr txBox="1"/>
          <p:nvPr/>
        </p:nvSpPr>
        <p:spPr>
          <a:xfrm>
            <a:off x="5257800" y="1447800"/>
            <a:ext cx="3517310" cy="400110"/>
          </a:xfrm>
          <a:prstGeom prst="rect">
            <a:avLst/>
          </a:prstGeom>
          <a:noFill/>
        </p:spPr>
        <p:txBody>
          <a:bodyPr wrap="none" rtlCol="0">
            <a:spAutoFit/>
          </a:bodyPr>
          <a:lstStyle/>
          <a:p>
            <a:r>
              <a:rPr lang="en-US" sz="2000" b="1" i="1" dirty="0" smtClean="0">
                <a:solidFill>
                  <a:srgbClr val="FFC000"/>
                </a:solidFill>
                <a:effectLst>
                  <a:outerShdw blurRad="38100" dist="38100" dir="2700000" algn="tl">
                    <a:srgbClr val="000000">
                      <a:alpha val="43137"/>
                    </a:srgbClr>
                  </a:outerShdw>
                </a:effectLst>
                <a:latin typeface="Comic Sans MS" pitchFamily="66" charset="0"/>
              </a:rPr>
              <a:t>IPP customer preferences</a:t>
            </a:r>
            <a:endParaRPr lang="en-US" sz="2000" b="1"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7" name="Slide Number Placeholder 6"/>
          <p:cNvSpPr>
            <a:spLocks noGrp="1"/>
          </p:cNvSpPr>
          <p:nvPr>
            <p:ph type="sldNum" sz="quarter" idx="10"/>
          </p:nvPr>
        </p:nvSpPr>
        <p:spPr/>
        <p:txBody>
          <a:bodyPr/>
          <a:lstStyle/>
          <a:p>
            <a:pPr>
              <a:defRPr/>
            </a:pPr>
            <a:fld id="{1964B480-8D63-47FD-99BF-374563A23C6E}" type="slidenum">
              <a:rPr lang="en-US" smtClean="0"/>
              <a:pPr>
                <a:defRPr/>
              </a:pPr>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a:srcRect/>
          <a:stretch>
            <a:fillRect/>
          </a:stretch>
        </p:blipFill>
        <p:spPr bwMode="auto">
          <a:xfrm>
            <a:off x="4897569" y="1600200"/>
            <a:ext cx="4246431" cy="3124200"/>
          </a:xfrm>
          <a:prstGeom prst="rect">
            <a:avLst/>
          </a:prstGeom>
          <a:noFill/>
          <a:ln w="9525">
            <a:noFill/>
            <a:miter lim="800000"/>
            <a:headEnd/>
            <a:tailEnd/>
          </a:ln>
          <a:effectLst>
            <a:softEdge rad="127000"/>
          </a:effectLst>
        </p:spPr>
      </p:pic>
      <p:sp>
        <p:nvSpPr>
          <p:cNvPr id="2" name="Title 1"/>
          <p:cNvSpPr>
            <a:spLocks noGrp="1"/>
          </p:cNvSpPr>
          <p:nvPr>
            <p:ph type="title"/>
          </p:nvPr>
        </p:nvSpPr>
        <p:spPr>
          <a:xfrm>
            <a:off x="304800" y="0"/>
            <a:ext cx="8410575" cy="909637"/>
          </a:xfrm>
          <a:effectLst>
            <a:outerShdw blurRad="50800" dist="38100" dir="2700000" algn="tl" rotWithShape="0">
              <a:prstClr val="black">
                <a:alpha val="40000"/>
              </a:prstClr>
            </a:outerShdw>
          </a:effectLst>
        </p:spPr>
        <p:txBody>
          <a:bodyPr/>
          <a:lstStyle/>
          <a:p>
            <a:pPr>
              <a:defRPr/>
            </a:pPr>
            <a:r>
              <a:rPr lang="en-US" dirty="0" smtClean="0">
                <a:solidFill>
                  <a:srgbClr val="FFC000"/>
                </a:solidFill>
              </a:rPr>
              <a:t>50+ IPP Samples</a:t>
            </a:r>
            <a:endParaRPr lang="en-US" dirty="0">
              <a:solidFill>
                <a:srgbClr val="FFC000"/>
              </a:solidFill>
            </a:endParaRPr>
          </a:p>
        </p:txBody>
      </p:sp>
      <p:sp>
        <p:nvSpPr>
          <p:cNvPr id="3" name="Content Placeholder 2"/>
          <p:cNvSpPr>
            <a:spLocks noGrp="1"/>
          </p:cNvSpPr>
          <p:nvPr>
            <p:ph idx="1"/>
          </p:nvPr>
        </p:nvSpPr>
        <p:spPr>
          <a:xfrm>
            <a:off x="228600" y="1066800"/>
            <a:ext cx="7239000" cy="4495800"/>
          </a:xfrm>
        </p:spPr>
        <p:txBody>
          <a:bodyPr/>
          <a:lstStyle/>
          <a:p>
            <a:pPr marL="0" indent="-344488">
              <a:buFont typeface="Arial" pitchFamily="34" charset="0"/>
              <a:buChar char="•"/>
              <a:defRPr/>
            </a:pPr>
            <a:r>
              <a:rPr lang="en-US" sz="2400" dirty="0" smtClean="0">
                <a:solidFill>
                  <a:schemeClr val="tx1"/>
                </a:solidFill>
              </a:rPr>
              <a:t>Video codecs: MPEG2, MPEG4, H264, VC1, AVS</a:t>
            </a:r>
          </a:p>
          <a:p>
            <a:pPr marL="0" indent="-344488">
              <a:buFont typeface="Arial" pitchFamily="34" charset="0"/>
              <a:buChar char="•"/>
              <a:defRPr/>
            </a:pPr>
            <a:r>
              <a:rPr lang="en-US" sz="2400" dirty="0" smtClean="0">
                <a:solidFill>
                  <a:schemeClr val="tx1"/>
                </a:solidFill>
              </a:rPr>
              <a:t>Audio codecs: MP3, AAC, AC3</a:t>
            </a:r>
          </a:p>
          <a:p>
            <a:pPr marL="0" indent="-344488">
              <a:buFont typeface="Arial" pitchFamily="34" charset="0"/>
              <a:buChar char="•"/>
              <a:defRPr/>
            </a:pPr>
            <a:r>
              <a:rPr lang="en-US" sz="2400" dirty="0" smtClean="0">
                <a:solidFill>
                  <a:schemeClr val="tx1"/>
                </a:solidFill>
              </a:rPr>
              <a:t>JPEG and JPEG2000 codecs</a:t>
            </a:r>
          </a:p>
          <a:p>
            <a:pPr marL="0" indent="-344488">
              <a:buFont typeface="Arial" pitchFamily="34" charset="0"/>
              <a:buChar char="•"/>
              <a:defRPr/>
            </a:pPr>
            <a:r>
              <a:rPr lang="en-US" sz="2400" dirty="0" smtClean="0">
                <a:solidFill>
                  <a:schemeClr val="tx1"/>
                </a:solidFill>
              </a:rPr>
              <a:t>Speech codecs: G722, G723, G726, G728</a:t>
            </a:r>
          </a:p>
          <a:p>
            <a:pPr marL="0" indent="-344488">
              <a:buFont typeface="Arial" pitchFamily="34" charset="0"/>
              <a:buChar char="•"/>
              <a:defRPr/>
            </a:pPr>
            <a:r>
              <a:rPr lang="en-US" sz="2400" dirty="0" smtClean="0">
                <a:solidFill>
                  <a:schemeClr val="tx1"/>
                </a:solidFill>
              </a:rPr>
              <a:t>Computer Vision: Face Detection</a:t>
            </a:r>
          </a:p>
          <a:p>
            <a:pPr marL="0" indent="-344488">
              <a:buFont typeface="Arial" pitchFamily="34" charset="0"/>
              <a:buChar char="•"/>
              <a:defRPr/>
            </a:pPr>
            <a:r>
              <a:rPr lang="en-US" sz="2400" dirty="0" smtClean="0">
                <a:solidFill>
                  <a:schemeClr val="tx1"/>
                </a:solidFill>
              </a:rPr>
              <a:t>Deferred Mode Image processing</a:t>
            </a:r>
          </a:p>
          <a:p>
            <a:pPr marL="0" indent="-344488">
              <a:buFont typeface="Arial" pitchFamily="34" charset="0"/>
              <a:buChar char="•"/>
              <a:defRPr/>
            </a:pPr>
            <a:r>
              <a:rPr lang="en-US" sz="2400" dirty="0" smtClean="0">
                <a:solidFill>
                  <a:schemeClr val="tx1"/>
                </a:solidFill>
              </a:rPr>
              <a:t>Ray Tracing viewer</a:t>
            </a:r>
          </a:p>
          <a:p>
            <a:pPr marL="0" indent="-344488">
              <a:buFont typeface="Arial" pitchFamily="34" charset="0"/>
              <a:buChar char="•"/>
              <a:defRPr/>
            </a:pPr>
            <a:r>
              <a:rPr lang="en-US" sz="2400" dirty="0" smtClean="0">
                <a:solidFill>
                  <a:schemeClr val="tx1"/>
                </a:solidFill>
              </a:rPr>
              <a:t>Data Compression: GZIP,LZO,ZLIB,BZIP2</a:t>
            </a:r>
          </a:p>
          <a:p>
            <a:pPr marL="0" indent="-344488">
              <a:buFont typeface="Arial" pitchFamily="34" charset="0"/>
              <a:buChar char="•"/>
              <a:defRPr/>
            </a:pPr>
            <a:r>
              <a:rPr lang="en-US" sz="2400" dirty="0" smtClean="0">
                <a:solidFill>
                  <a:schemeClr val="tx1"/>
                </a:solidFill>
              </a:rPr>
              <a:t>Interfaces: Java, C#, .VB, F90, C++</a:t>
            </a:r>
          </a:p>
        </p:txBody>
      </p:sp>
      <p:sp>
        <p:nvSpPr>
          <p:cNvPr id="7" name="TextBox 6"/>
          <p:cNvSpPr txBox="1"/>
          <p:nvPr/>
        </p:nvSpPr>
        <p:spPr>
          <a:xfrm>
            <a:off x="533400" y="5486400"/>
            <a:ext cx="7689926" cy="830997"/>
          </a:xfrm>
          <a:prstGeom prst="rect">
            <a:avLst/>
          </a:prstGeom>
          <a:noFill/>
        </p:spPr>
        <p:txBody>
          <a:bodyPr wrap="none" rtlCol="0">
            <a:spAutoFit/>
          </a:bodyPr>
          <a:lstStyle/>
          <a:p>
            <a:r>
              <a:rPr lang="en-US" sz="2400" b="1" i="1" dirty="0" smtClean="0">
                <a:solidFill>
                  <a:srgbClr val="FFC000"/>
                </a:solidFill>
                <a:effectLst>
                  <a:outerShdw blurRad="38100" dist="38100" dir="2700000" algn="tl">
                    <a:srgbClr val="000000">
                      <a:alpha val="43137"/>
                    </a:srgbClr>
                  </a:outerShdw>
                </a:effectLst>
                <a:latin typeface="Comic Sans MS" pitchFamily="66" charset="0"/>
              </a:rPr>
              <a:t>$0 cost IPP components are strong competitors</a:t>
            </a:r>
            <a:br>
              <a:rPr lang="en-US" sz="2400" b="1" i="1" dirty="0" smtClean="0">
                <a:solidFill>
                  <a:srgbClr val="FFC000"/>
                </a:solidFill>
                <a:effectLst>
                  <a:outerShdw blurRad="38100" dist="38100" dir="2700000" algn="tl">
                    <a:srgbClr val="000000">
                      <a:alpha val="43137"/>
                    </a:srgbClr>
                  </a:outerShdw>
                </a:effectLst>
                <a:latin typeface="Comic Sans MS" pitchFamily="66" charset="0"/>
              </a:rPr>
            </a:br>
            <a:r>
              <a:rPr lang="en-US" sz="2400" b="1" i="1" dirty="0" smtClean="0">
                <a:solidFill>
                  <a:srgbClr val="FFC000"/>
                </a:solidFill>
                <a:effectLst>
                  <a:outerShdw blurRad="38100" dist="38100" dir="2700000" algn="tl">
                    <a:srgbClr val="000000">
                      <a:alpha val="43137"/>
                    </a:srgbClr>
                  </a:outerShdw>
                </a:effectLst>
                <a:latin typeface="Comic Sans MS" pitchFamily="66" charset="0"/>
              </a:rPr>
              <a:t>to commercial products: Jpeg2000, H264, speech</a:t>
            </a:r>
            <a:endParaRPr lang="en-US" sz="2400" b="1"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6" name="Slide Number Placeholder 5"/>
          <p:cNvSpPr>
            <a:spLocks noGrp="1"/>
          </p:cNvSpPr>
          <p:nvPr>
            <p:ph type="sldNum" sz="quarter" idx="10"/>
          </p:nvPr>
        </p:nvSpPr>
        <p:spPr/>
        <p:txBody>
          <a:bodyPr/>
          <a:lstStyle/>
          <a:p>
            <a:pPr>
              <a:defRPr/>
            </a:pPr>
            <a:fld id="{1964B480-8D63-47FD-99BF-374563A23C6E}" type="slidenum">
              <a:rPr lang="en-US" smtClean="0"/>
              <a:pPr>
                <a:defRPr/>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86200" y="2590800"/>
            <a:ext cx="4762500" cy="3171825"/>
          </a:xfrm>
          <a:prstGeom prst="rect">
            <a:avLst/>
          </a:prstGeom>
          <a:noFill/>
          <a:ln w="9525">
            <a:noFill/>
            <a:miter lim="800000"/>
            <a:headEnd/>
            <a:tailEnd/>
          </a:ln>
          <a:effectLst>
            <a:softEdge rad="127000"/>
          </a:effectLst>
        </p:spPr>
      </p:pic>
      <p:sp>
        <p:nvSpPr>
          <p:cNvPr id="2" name="Title 1"/>
          <p:cNvSpPr>
            <a:spLocks noGrp="1"/>
          </p:cNvSpPr>
          <p:nvPr>
            <p:ph type="title"/>
          </p:nvPr>
        </p:nvSpPr>
        <p:spPr>
          <a:xfrm>
            <a:off x="533400" y="152400"/>
            <a:ext cx="8229600" cy="990600"/>
          </a:xfrm>
          <a:effectLst>
            <a:outerShdw blurRad="50800" dist="38100" dir="2700000" algn="tl" rotWithShape="0">
              <a:prstClr val="black">
                <a:alpha val="40000"/>
              </a:prstClr>
            </a:outerShdw>
          </a:effectLst>
        </p:spPr>
        <p:txBody>
          <a:bodyPr/>
          <a:lstStyle/>
          <a:p>
            <a:r>
              <a:rPr lang="en-US" dirty="0" smtClean="0">
                <a:solidFill>
                  <a:srgbClr val="FFC000"/>
                </a:solidFill>
              </a:rPr>
              <a:t>Why Primitives?</a:t>
            </a:r>
            <a:endParaRPr lang="en-US" dirty="0">
              <a:solidFill>
                <a:srgbClr val="FFC000"/>
              </a:solidFill>
            </a:endParaRPr>
          </a:p>
        </p:txBody>
      </p:sp>
      <p:sp>
        <p:nvSpPr>
          <p:cNvPr id="8" name="TextBox 7"/>
          <p:cNvSpPr txBox="1"/>
          <p:nvPr/>
        </p:nvSpPr>
        <p:spPr>
          <a:xfrm>
            <a:off x="685800" y="1143000"/>
            <a:ext cx="8152360" cy="1015663"/>
          </a:xfrm>
          <a:prstGeom prst="rect">
            <a:avLst/>
          </a:prstGeom>
          <a:noFill/>
        </p:spPr>
        <p:txBody>
          <a:bodyPr wrap="none" rtlCol="0">
            <a:spAutoFit/>
          </a:bodyPr>
          <a:lstStyle/>
          <a:p>
            <a:pPr marL="119063" indent="-119063"/>
            <a:r>
              <a:rPr lang="en-US" sz="2000" dirty="0" smtClean="0">
                <a:solidFill>
                  <a:srgbClr val="FFFF00"/>
                </a:solidFill>
                <a:effectLst>
                  <a:outerShdw blurRad="38100" dist="38100" dir="2700000" algn="tl">
                    <a:srgbClr val="000000">
                      <a:alpha val="43137"/>
                    </a:srgbClr>
                  </a:outerShdw>
                </a:effectLst>
              </a:rPr>
              <a:t>“</a:t>
            </a:r>
            <a:r>
              <a:rPr lang="ru-RU" sz="2000" dirty="0" smtClean="0">
                <a:solidFill>
                  <a:srgbClr val="FFFF00"/>
                </a:solidFill>
                <a:effectLst>
                  <a:outerShdw blurRad="38100" dist="38100" dir="2700000" algn="tl">
                    <a:srgbClr val="000000">
                      <a:alpha val="43137"/>
                    </a:srgbClr>
                  </a:outerShdw>
                </a:effectLst>
              </a:rPr>
              <a:t>Было бы расточительством и неграмотностью не предоставлять </a:t>
            </a:r>
            <a:r>
              <a:rPr lang="en-US" sz="2000" dirty="0" smtClean="0">
                <a:solidFill>
                  <a:srgbClr val="FFFF00"/>
                </a:solidFill>
                <a:effectLst>
                  <a:outerShdw blurRad="38100" dist="38100" dir="2700000" algn="tl">
                    <a:srgbClr val="000000">
                      <a:alpha val="43137"/>
                    </a:srgbClr>
                  </a:outerShdw>
                </a:effectLst>
              </a:rPr>
              <a:t/>
            </a:r>
            <a:br>
              <a:rPr lang="en-US" sz="2000" dirty="0" smtClean="0">
                <a:solidFill>
                  <a:srgbClr val="FFFF00"/>
                </a:solidFill>
                <a:effectLst>
                  <a:outerShdw blurRad="38100" dist="38100" dir="2700000" algn="tl">
                    <a:srgbClr val="000000">
                      <a:alpha val="43137"/>
                    </a:srgbClr>
                  </a:outerShdw>
                </a:effectLst>
              </a:rPr>
            </a:br>
            <a:r>
              <a:rPr lang="ru-RU" sz="2000" dirty="0" smtClean="0">
                <a:solidFill>
                  <a:srgbClr val="FFFF00"/>
                </a:solidFill>
                <a:effectLst>
                  <a:outerShdw blurRad="38100" dist="38100" dir="2700000" algn="tl">
                    <a:srgbClr val="000000">
                      <a:alpha val="43137"/>
                    </a:srgbClr>
                  </a:outerShdw>
                </a:effectLst>
              </a:rPr>
              <a:t>разработчикам общего фундамента для их [систем] построения.</a:t>
            </a:r>
            <a:r>
              <a:rPr lang="en-US" sz="2000" dirty="0" smtClean="0">
                <a:solidFill>
                  <a:srgbClr val="FFFF00"/>
                </a:solidFill>
                <a:effectLst>
                  <a:outerShdw blurRad="38100" dist="38100" dir="2700000" algn="tl">
                    <a:srgbClr val="000000">
                      <a:alpha val="43137"/>
                    </a:srgbClr>
                  </a:outerShdw>
                </a:effectLst>
              </a:rPr>
              <a:t>”</a:t>
            </a:r>
            <a:r>
              <a:rPr lang="ru-RU" sz="2000" dirty="0" smtClean="0">
                <a:solidFill>
                  <a:srgbClr val="FFFF00"/>
                </a:solidFill>
                <a:effectLst>
                  <a:outerShdw blurRad="38100" dist="38100" dir="2700000" algn="tl">
                    <a:srgbClr val="000000">
                      <a:alpha val="43137"/>
                    </a:srgbClr>
                  </a:outerShdw>
                </a:effectLst>
              </a:rPr>
              <a:t> </a:t>
            </a:r>
            <a:endParaRPr lang="en-US" sz="2000" dirty="0" smtClean="0">
              <a:solidFill>
                <a:srgbClr val="FFFF00"/>
              </a:solidFill>
              <a:effectLst>
                <a:outerShdw blurRad="38100" dist="38100" dir="2700000" algn="tl">
                  <a:srgbClr val="000000">
                    <a:alpha val="43137"/>
                  </a:srgbClr>
                </a:outerShdw>
              </a:effectLst>
            </a:endParaRPr>
          </a:p>
          <a:p>
            <a:pPr marL="119063" algn="ctr"/>
            <a:r>
              <a:rPr lang="ru-RU" dirty="0" smtClean="0">
                <a:solidFill>
                  <a:srgbClr val="FFFF00"/>
                </a:solidFill>
                <a:effectLst>
                  <a:outerShdw blurRad="38100" dist="38100" dir="2700000" algn="tl">
                    <a:srgbClr val="000000">
                      <a:alpha val="43137"/>
                    </a:srgbClr>
                  </a:outerShdw>
                </a:effectLst>
              </a:rPr>
              <a:t>А.П.Ершов, "Математическое обеспечение 4-го поколения"</a:t>
            </a:r>
            <a:endParaRPr lang="en-US"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762000" y="6019800"/>
            <a:ext cx="6751079"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FF00"/>
                </a:solidFill>
                <a:effectLst>
                  <a:outerShdw blurRad="38100" dist="38100" dir="2700000" algn="tl">
                    <a:srgbClr val="000000">
                      <a:alpha val="43137"/>
                    </a:srgbClr>
                  </a:outerShdw>
                </a:effectLst>
              </a:rPr>
              <a:t>Intel® Integrated Performance Primitives</a:t>
            </a:r>
            <a:endParaRPr lang="en-US" sz="2800" dirty="0">
              <a:solidFill>
                <a:srgbClr val="FFFF00"/>
              </a:solidFill>
              <a:effectLst>
                <a:outerShdw blurRad="38100" dist="38100" dir="2700000" algn="tl">
                  <a:srgbClr val="000000">
                    <a:alpha val="43137"/>
                  </a:srgbClr>
                </a:outerShdw>
              </a:effectLst>
            </a:endParaRPr>
          </a:p>
        </p:txBody>
      </p:sp>
      <p:sp>
        <p:nvSpPr>
          <p:cNvPr id="10" name="Content Placeholder 9"/>
          <p:cNvSpPr>
            <a:spLocks noGrp="1"/>
          </p:cNvSpPr>
          <p:nvPr>
            <p:ph sz="half" idx="2"/>
          </p:nvPr>
        </p:nvSpPr>
        <p:spPr>
          <a:xfrm>
            <a:off x="838200" y="2362200"/>
            <a:ext cx="7239000" cy="3505200"/>
          </a:xfrm>
          <a:effectLst>
            <a:outerShdw blurRad="50800" dist="38100" dir="2700000" algn="tl" rotWithShape="0">
              <a:prstClr val="black">
                <a:alpha val="40000"/>
              </a:prstClr>
            </a:outerShdw>
          </a:effectLst>
        </p:spPr>
        <p:txBody>
          <a:bodyPr/>
          <a:lstStyle/>
          <a:p>
            <a:pPr>
              <a:buFont typeface="Arial" pitchFamily="34" charset="0"/>
              <a:buChar char="•"/>
            </a:pPr>
            <a:r>
              <a:rPr lang="en-US" sz="3200" dirty="0" smtClean="0"/>
              <a:t>To optimize deeply</a:t>
            </a:r>
          </a:p>
          <a:p>
            <a:pPr>
              <a:buFont typeface="Arial" pitchFamily="34" charset="0"/>
              <a:buChar char="•"/>
            </a:pPr>
            <a:r>
              <a:rPr lang="en-US" sz="3200" dirty="0" smtClean="0"/>
              <a:t>To make it cross-platform</a:t>
            </a:r>
          </a:p>
          <a:p>
            <a:pPr>
              <a:buFont typeface="Arial" pitchFamily="34" charset="0"/>
              <a:buChar char="•"/>
            </a:pPr>
            <a:r>
              <a:rPr lang="en-US" sz="3200" dirty="0" smtClean="0"/>
              <a:t>To make it orthogonal in functionality</a:t>
            </a:r>
          </a:p>
          <a:p>
            <a:pPr>
              <a:buFont typeface="Arial" pitchFamily="34" charset="0"/>
              <a:buChar char="•"/>
            </a:pPr>
            <a:r>
              <a:rPr lang="en-US" sz="3200" dirty="0" smtClean="0"/>
              <a:t>To test perfectly</a:t>
            </a:r>
          </a:p>
          <a:p>
            <a:pPr>
              <a:buFont typeface="Arial" pitchFamily="34" charset="0"/>
              <a:buChar char="•"/>
            </a:pPr>
            <a:r>
              <a:rPr lang="en-US" sz="3200" dirty="0" smtClean="0"/>
              <a:t>To develop independently</a:t>
            </a:r>
          </a:p>
          <a:p>
            <a:pPr>
              <a:buFont typeface="Arial" pitchFamily="34" charset="0"/>
              <a:buChar char="•"/>
            </a:pPr>
            <a:r>
              <a:rPr lang="en-US" sz="3200" dirty="0" smtClean="0"/>
              <a:t>To give customers the build blocks</a:t>
            </a:r>
          </a:p>
          <a:p>
            <a:pPr>
              <a:buFont typeface="Arial" pitchFamily="34" charset="0"/>
              <a:buChar char="•"/>
            </a:pPr>
            <a:endParaRPr lang="en-US" sz="3200" dirty="0"/>
          </a:p>
        </p:txBody>
      </p:sp>
      <p:sp>
        <p:nvSpPr>
          <p:cNvPr id="7" name="Slide Number Placeholder 6"/>
          <p:cNvSpPr>
            <a:spLocks noGrp="1"/>
          </p:cNvSpPr>
          <p:nvPr>
            <p:ph type="sldNum" sz="quarter" idx="10"/>
          </p:nvPr>
        </p:nvSpPr>
        <p:spPr/>
        <p:txBody>
          <a:bodyPr/>
          <a:lstStyle/>
          <a:p>
            <a:fld id="{33392EF4-0E5D-4793-B255-E107D077FD9F}" type="slidenum">
              <a:rPr lang="en-US" smtClean="0"/>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410575" cy="1143000"/>
          </a:xfrm>
          <a:effectLst>
            <a:outerShdw blurRad="50800" dist="38100" dir="2700000" algn="tl" rotWithShape="0">
              <a:prstClr val="black">
                <a:alpha val="40000"/>
              </a:prstClr>
            </a:outerShdw>
          </a:effectLst>
        </p:spPr>
        <p:txBody>
          <a:bodyPr/>
          <a:lstStyle/>
          <a:p>
            <a:r>
              <a:rPr lang="en-US" dirty="0" smtClean="0">
                <a:solidFill>
                  <a:schemeClr val="tx2"/>
                </a:solidFill>
              </a:rPr>
              <a:t>Being Primitive</a:t>
            </a:r>
            <a:endParaRPr lang="en-US" dirty="0">
              <a:solidFill>
                <a:schemeClr val="tx2"/>
              </a:solidFill>
            </a:endParaRPr>
          </a:p>
        </p:txBody>
      </p:sp>
      <p:pic>
        <p:nvPicPr>
          <p:cNvPr id="5" name="Picture 2"/>
          <p:cNvPicPr>
            <a:picLocks noChangeAspect="1" noChangeArrowheads="1"/>
          </p:cNvPicPr>
          <p:nvPr/>
        </p:nvPicPr>
        <p:blipFill>
          <a:blip r:embed="rId2"/>
          <a:srcRect/>
          <a:stretch>
            <a:fillRect/>
          </a:stretch>
        </p:blipFill>
        <p:spPr bwMode="auto">
          <a:xfrm>
            <a:off x="6781800" y="914400"/>
            <a:ext cx="2014537" cy="2068313"/>
          </a:xfrm>
          <a:prstGeom prst="rect">
            <a:avLst/>
          </a:prstGeom>
          <a:noFill/>
          <a:ln w="9525">
            <a:noFill/>
            <a:miter lim="800000"/>
            <a:headEnd/>
            <a:tailEnd/>
          </a:ln>
          <a:effectLst>
            <a:innerShdw blurRad="114300">
              <a:prstClr val="black"/>
            </a:innerShdw>
          </a:effectLst>
        </p:spPr>
      </p:pic>
      <p:sp>
        <p:nvSpPr>
          <p:cNvPr id="6" name="Title 1"/>
          <p:cNvSpPr txBox="1">
            <a:spLocks/>
          </p:cNvSpPr>
          <p:nvPr/>
        </p:nvSpPr>
        <p:spPr bwMode="auto">
          <a:xfrm>
            <a:off x="365125" y="157163"/>
            <a:ext cx="8410575"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2063" tIns="46032" rIns="92063" bIns="46032"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mj-lt"/>
              <a:ea typeface="+mj-ea"/>
              <a:cs typeface="+mj-cs"/>
            </a:endParaRPr>
          </a:p>
        </p:txBody>
      </p:sp>
      <p:sp>
        <p:nvSpPr>
          <p:cNvPr id="7" name="Rectangle 3"/>
          <p:cNvSpPr txBox="1">
            <a:spLocks noChangeArrowheads="1"/>
          </p:cNvSpPr>
          <p:nvPr/>
        </p:nvSpPr>
        <p:spPr>
          <a:xfrm>
            <a:off x="457200" y="1371600"/>
            <a:ext cx="7696200" cy="5029200"/>
          </a:xfrm>
          <a:prstGeom prst="rect">
            <a:avLst/>
          </a:prstGeom>
        </p:spPr>
        <p:txBody>
          <a:bodyPr/>
          <a:lstStyle/>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ANSI C.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Portable</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Low overhead.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High </a:t>
            </a:r>
            <a:r>
              <a:rPr kumimoji="0" lang="en-US" sz="2400" b="0" i="0" u="none" strike="noStrike" kern="0" cap="none" spc="0" normalizeH="0" baseline="0" noProof="0" dirty="0" err="1" smtClean="0">
                <a:ln>
                  <a:noFill/>
                </a:ln>
                <a:solidFill>
                  <a:srgbClr val="FFCC66"/>
                </a:solidFill>
                <a:effectLst>
                  <a:outerShdw blurRad="38100" dist="38100" dir="2700000" algn="tl">
                    <a:srgbClr val="000000"/>
                  </a:outerShdw>
                </a:effectLst>
                <a:uLnTx/>
                <a:uFillTx/>
                <a:latin typeface="+mn-lt"/>
                <a:ea typeface="+mn-ea"/>
                <a:cs typeface="+mn-cs"/>
              </a:rPr>
              <a:t>perf</a:t>
            </a:r>
            <a:r>
              <a:rPr kumimoji="0" lang="en-US" sz="2400" b="0" i="0" u="none" strike="noStrike" kern="0" cap="none" spc="0" normalizeH="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lang="en-US" sz="2400" kern="0" dirty="0" smtClean="0">
                <a:solidFill>
                  <a:srgbClr val="FFCC66"/>
                </a:solidFill>
                <a:effectLst>
                  <a:outerShdw blurRad="38100" dist="38100" dir="2700000" algn="tl">
                    <a:srgbClr val="000000"/>
                  </a:outerShdw>
                </a:effectLst>
                <a:latin typeface="+mn-lt"/>
              </a:rPr>
              <a:t>with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small data</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Low structure.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No conversion</a:t>
            </a: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 </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Basic common operation.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For many ISV</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Atomic.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Making one thing. Build blocks, flexible</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Self contained.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Min or zero OS dependency</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Predictable.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Expectable behavior and results</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Well defined.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No “result is not defined”</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Well documented.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And self documented</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Intuitive.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Understand once</a:t>
            </a:r>
          </a:p>
          <a:p>
            <a:pPr marL="225425" marR="0" lvl="0" indent="-225425" algn="l" defTabSz="914400" rtl="0" eaLnBrk="1" fontAlgn="base" latinLnBrk="0" hangingPunct="1">
              <a:lnSpc>
                <a:spcPct val="75000"/>
              </a:lnSpc>
              <a:spcBef>
                <a:spcPct val="30000"/>
              </a:spcBef>
              <a:spcAft>
                <a:spcPct val="0"/>
              </a:spcAft>
              <a:buClr>
                <a:schemeClr val="tx1"/>
              </a:buClr>
              <a:buSzTx/>
              <a:buFont typeface="Wingdings" pitchFamily="2" charset="2"/>
              <a:buChar char=""/>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No magic. </a:t>
            </a:r>
            <a:r>
              <a:rPr kumimoji="0" lang="en-US" sz="2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No side effects, explicit behavior</a:t>
            </a:r>
            <a:endParaRPr kumimoji="0" lang="ru-RU" sz="2400" b="0" i="0" u="none" strike="noStrike" kern="0" cap="none" spc="0" normalizeH="0" baseline="0" noProof="0" dirty="0">
              <a:ln>
                <a:noFill/>
              </a:ln>
              <a:solidFill>
                <a:srgbClr val="FFCC66"/>
              </a:solidFill>
              <a:effectLst>
                <a:outerShdw blurRad="38100" dist="38100" dir="2700000" algn="tl">
                  <a:srgbClr val="000000"/>
                </a:outerShdw>
              </a:effectLst>
              <a:uLnTx/>
              <a:uFillTx/>
              <a:latin typeface="+mn-lt"/>
              <a:ea typeface="+mn-ea"/>
              <a:cs typeface="+mn-cs"/>
            </a:endParaRPr>
          </a:p>
        </p:txBody>
      </p:sp>
      <p:sp>
        <p:nvSpPr>
          <p:cNvPr id="8" name="TextBox 7"/>
          <p:cNvSpPr txBox="1"/>
          <p:nvPr/>
        </p:nvSpPr>
        <p:spPr>
          <a:xfrm>
            <a:off x="5638800" y="5334000"/>
            <a:ext cx="3393878"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Courier New" pitchFamily="49" charset="0"/>
                <a:cs typeface="Courier New" pitchFamily="49" charset="0"/>
              </a:rPr>
              <a:t>ipp</a:t>
            </a:r>
            <a:r>
              <a:rPr lang="en-US" sz="3200" b="1" dirty="0" smtClean="0">
                <a:solidFill>
                  <a:srgbClr val="FF0000"/>
                </a:solidFill>
                <a:effectLst>
                  <a:outerShdw blurRad="38100" dist="38100" dir="2700000" algn="tl">
                    <a:srgbClr val="000000">
                      <a:alpha val="43137"/>
                    </a:srgbClr>
                  </a:outerShdw>
                </a:effectLst>
                <a:latin typeface="Courier New" pitchFamily="49" charset="0"/>
                <a:cs typeface="Courier New" pitchFamily="49" charset="0"/>
              </a:rPr>
              <a:t>s</a:t>
            </a:r>
            <a:r>
              <a:rPr lang="en-US" sz="3200" b="1" dirty="0" smtClean="0">
                <a:solidFill>
                  <a:srgbClr val="99FF33"/>
                </a:solidFill>
                <a:effectLst>
                  <a:outerShdw blurRad="38100" dist="38100" dir="2700000" algn="tl">
                    <a:srgbClr val="000000">
                      <a:alpha val="43137"/>
                    </a:srgbClr>
                  </a:outerShdw>
                </a:effectLst>
                <a:latin typeface="Courier New" pitchFamily="49" charset="0"/>
                <a:cs typeface="Courier New" pitchFamily="49" charset="0"/>
              </a:rPr>
              <a:t>Add</a:t>
            </a:r>
            <a:r>
              <a:rPr lang="en-US" sz="3200" b="1" dirty="0" smtClean="0">
                <a:solidFill>
                  <a:schemeClr val="bg1">
                    <a:lumMod val="20000"/>
                    <a:lumOff val="80000"/>
                  </a:schemeClr>
                </a:solidFill>
                <a:effectLst>
                  <a:outerShdw blurRad="38100" dist="38100" dir="2700000" algn="tl">
                    <a:srgbClr val="000000">
                      <a:alpha val="43137"/>
                    </a:srgbClr>
                  </a:outerShdw>
                </a:effectLst>
                <a:latin typeface="Courier New" pitchFamily="49" charset="0"/>
                <a:cs typeface="Courier New" pitchFamily="49" charset="0"/>
              </a:rPr>
              <a:t>C</a:t>
            </a:r>
            <a:r>
              <a:rPr lang="en-US" sz="3200" b="1" dirty="0" smtClean="0">
                <a:effectLst>
                  <a:outerShdw blurRad="38100" dist="38100" dir="2700000" algn="tl">
                    <a:srgbClr val="000000">
                      <a:alpha val="43137"/>
                    </a:srgbClr>
                  </a:outerShdw>
                </a:effectLst>
                <a:latin typeface="Courier New" pitchFamily="49" charset="0"/>
                <a:cs typeface="Courier New" pitchFamily="49" charset="0"/>
              </a:rPr>
              <a:t>_</a:t>
            </a:r>
            <a:r>
              <a:rPr lang="en-US" sz="3200" b="1" dirty="0" smtClean="0">
                <a:solidFill>
                  <a:srgbClr val="FFFF00"/>
                </a:solidFill>
                <a:effectLst>
                  <a:outerShdw blurRad="38100" dist="38100" dir="2700000" algn="tl">
                    <a:srgbClr val="000000">
                      <a:alpha val="43137"/>
                    </a:srgbClr>
                  </a:outerShdw>
                </a:effectLst>
                <a:latin typeface="Courier New" pitchFamily="49" charset="0"/>
                <a:cs typeface="Courier New" pitchFamily="49" charset="0"/>
              </a:rPr>
              <a:t>8u</a:t>
            </a:r>
            <a:r>
              <a:rPr lang="en-US" sz="3200" b="1" dirty="0" smtClean="0">
                <a:effectLst>
                  <a:outerShdw blurRad="38100" dist="38100" dir="2700000" algn="tl">
                    <a:srgbClr val="000000">
                      <a:alpha val="43137"/>
                    </a:srgbClr>
                  </a:outerShdw>
                </a:effectLst>
                <a:latin typeface="Courier New" pitchFamily="49" charset="0"/>
                <a:cs typeface="Courier New" pitchFamily="49" charset="0"/>
              </a:rPr>
              <a:t>_</a:t>
            </a:r>
            <a:r>
              <a:rPr lang="en-US" sz="3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I</a:t>
            </a:r>
            <a:endParaRPr lang="en-US" sz="3200" b="1" dirty="0">
              <a:solidFill>
                <a:srgbClr val="FFC000"/>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9" name="Slide Number Placeholder 8"/>
          <p:cNvSpPr>
            <a:spLocks noGrp="1"/>
          </p:cNvSpPr>
          <p:nvPr>
            <p:ph type="sldNum" sz="quarter" idx="10"/>
          </p:nvPr>
        </p:nvSpPr>
        <p:spPr/>
        <p:txBody>
          <a:bodyPr/>
          <a:lstStyle/>
          <a:p>
            <a:fld id="{1C5DECEB-A5C7-49F4-AA9E-2DD51F52CB75}" type="slidenum">
              <a:rPr lang="en-US" smtClean="0"/>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410575" cy="838200"/>
          </a:xfrm>
          <a:effectLst>
            <a:outerShdw blurRad="50800" dist="38100" dir="2700000" algn="tl" rotWithShape="0">
              <a:prstClr val="black">
                <a:alpha val="40000"/>
              </a:prstClr>
            </a:outerShdw>
          </a:effectLst>
        </p:spPr>
        <p:txBody>
          <a:bodyPr/>
          <a:lstStyle/>
          <a:p>
            <a:r>
              <a:rPr lang="en-US" dirty="0" smtClean="0">
                <a:solidFill>
                  <a:schemeClr val="tx2"/>
                </a:solidFill>
              </a:rPr>
              <a:t>2008. IPP 6</a:t>
            </a:r>
            <a:r>
              <a:rPr lang="en-US" dirty="0" smtClean="0">
                <a:solidFill>
                  <a:schemeClr val="tx2"/>
                </a:solidFill>
              </a:rPr>
              <a:t>.0</a:t>
            </a:r>
            <a:endParaRPr lang="en-US" dirty="0">
              <a:solidFill>
                <a:schemeClr val="tx2"/>
              </a:solidFill>
            </a:endParaRPr>
          </a:p>
        </p:txBody>
      </p:sp>
      <p:sp>
        <p:nvSpPr>
          <p:cNvPr id="5" name="Content Placeholder 4"/>
          <p:cNvSpPr>
            <a:spLocks noGrp="1"/>
          </p:cNvSpPr>
          <p:nvPr>
            <p:ph idx="1"/>
          </p:nvPr>
        </p:nvSpPr>
        <p:spPr>
          <a:xfrm>
            <a:off x="381000" y="914400"/>
            <a:ext cx="8407400" cy="5562600"/>
          </a:xfrm>
        </p:spPr>
        <p:txBody>
          <a:bodyPr/>
          <a:lstStyle/>
          <a:p>
            <a:pPr>
              <a:spcBef>
                <a:spcPts val="600"/>
              </a:spcBef>
              <a:buClr>
                <a:schemeClr val="tx2"/>
              </a:buClr>
              <a:buSzPct val="115000"/>
              <a:buFont typeface="Arial" pitchFamily="34" charset="0"/>
              <a:buChar char="•"/>
            </a:pPr>
            <a:r>
              <a:rPr lang="en-US" sz="2400" dirty="0" smtClean="0"/>
              <a:t>High-level Data Compression LZO, </a:t>
            </a:r>
            <a:r>
              <a:rPr lang="en-US" sz="2400" dirty="0" err="1" smtClean="0"/>
              <a:t>zlib</a:t>
            </a:r>
            <a:r>
              <a:rPr lang="en-US" sz="2400" dirty="0" smtClean="0"/>
              <a:t>, </a:t>
            </a:r>
            <a:r>
              <a:rPr lang="en-US" sz="2400" dirty="0" err="1" smtClean="0"/>
              <a:t>gzip</a:t>
            </a:r>
            <a:r>
              <a:rPr lang="en-US" sz="2400" dirty="0" smtClean="0"/>
              <a:t>, bzip2</a:t>
            </a:r>
          </a:p>
          <a:p>
            <a:pPr>
              <a:spcBef>
                <a:spcPts val="600"/>
              </a:spcBef>
              <a:buClr>
                <a:schemeClr val="tx2"/>
              </a:buClr>
              <a:buSzPct val="115000"/>
              <a:buFont typeface="Arial" pitchFamily="34" charset="0"/>
              <a:buChar char="•"/>
            </a:pPr>
            <a:r>
              <a:rPr lang="en-US" sz="2400" dirty="0" smtClean="0"/>
              <a:t>DMIP Deferred Mode Image Processing</a:t>
            </a:r>
          </a:p>
          <a:p>
            <a:pPr>
              <a:spcBef>
                <a:spcPts val="600"/>
              </a:spcBef>
              <a:buClr>
                <a:schemeClr val="tx2"/>
              </a:buClr>
              <a:buSzPct val="115000"/>
              <a:buFont typeface="Arial" pitchFamily="34" charset="0"/>
              <a:buChar char="•"/>
            </a:pPr>
            <a:r>
              <a:rPr lang="en-US" sz="2400" dirty="0" smtClean="0"/>
              <a:t>AVS Decoder, ALS Decoder</a:t>
            </a:r>
          </a:p>
          <a:p>
            <a:pPr>
              <a:spcBef>
                <a:spcPts val="600"/>
              </a:spcBef>
              <a:buClr>
                <a:schemeClr val="tx2"/>
              </a:buClr>
              <a:buSzPct val="115000"/>
              <a:buFont typeface="Arial" pitchFamily="34" charset="0"/>
              <a:buChar char="•"/>
            </a:pPr>
            <a:r>
              <a:rPr lang="en-US" sz="2400" dirty="0" smtClean="0"/>
              <a:t>MS RT Audio codec</a:t>
            </a:r>
          </a:p>
          <a:p>
            <a:pPr>
              <a:spcBef>
                <a:spcPts val="600"/>
              </a:spcBef>
              <a:buClr>
                <a:schemeClr val="tx2"/>
              </a:buClr>
              <a:buSzPct val="115000"/>
              <a:buFont typeface="Arial" pitchFamily="34" charset="0"/>
              <a:buChar char="•"/>
            </a:pPr>
            <a:r>
              <a:rPr lang="en-US" sz="2400" dirty="0" smtClean="0"/>
              <a:t>Video Enhancement De - noising, interlacing, </a:t>
            </a:r>
            <a:r>
              <a:rPr lang="en-US" sz="2400" dirty="0" err="1" smtClean="0"/>
              <a:t>mosaicing</a:t>
            </a:r>
            <a:endParaRPr lang="en-US" sz="2400" dirty="0" smtClean="0"/>
          </a:p>
          <a:p>
            <a:pPr>
              <a:spcBef>
                <a:spcPts val="600"/>
              </a:spcBef>
              <a:buClr>
                <a:schemeClr val="tx2"/>
              </a:buClr>
              <a:buSzPct val="115000"/>
              <a:buFont typeface="Arial" pitchFamily="34" charset="0"/>
              <a:buChar char="•"/>
            </a:pPr>
            <a:r>
              <a:rPr lang="en-US" sz="2400" dirty="0" smtClean="0"/>
              <a:t>Image Search. MPEG7 descriptors: Edge Histogram &amp; Color Layout</a:t>
            </a:r>
          </a:p>
          <a:p>
            <a:pPr>
              <a:spcBef>
                <a:spcPts val="600"/>
              </a:spcBef>
              <a:buClr>
                <a:schemeClr val="tx2"/>
              </a:buClr>
              <a:buSzPct val="115000"/>
              <a:buFont typeface="Arial" pitchFamily="34" charset="0"/>
              <a:buChar char="•"/>
            </a:pPr>
            <a:r>
              <a:rPr lang="en-US" sz="2400" dirty="0" smtClean="0"/>
              <a:t>3D Support. Geometrical transform and Filtering</a:t>
            </a:r>
          </a:p>
          <a:p>
            <a:pPr>
              <a:spcBef>
                <a:spcPts val="600"/>
              </a:spcBef>
              <a:buClr>
                <a:schemeClr val="tx2"/>
              </a:buClr>
              <a:buSzPct val="115000"/>
              <a:buFont typeface="Arial" pitchFamily="34" charset="0"/>
              <a:buChar char="•"/>
            </a:pPr>
            <a:r>
              <a:rPr lang="en-US" sz="2400" dirty="0" smtClean="0"/>
              <a:t>Reed-Solomon Coding in new IPP domain – Data Integrity</a:t>
            </a:r>
          </a:p>
          <a:p>
            <a:pPr>
              <a:spcBef>
                <a:spcPts val="600"/>
              </a:spcBef>
              <a:buClr>
                <a:schemeClr val="tx2"/>
              </a:buClr>
              <a:buSzPct val="115000"/>
              <a:buFont typeface="Arial" pitchFamily="34" charset="0"/>
              <a:buChar char="•"/>
            </a:pPr>
            <a:r>
              <a:rPr lang="en-US" sz="2400" dirty="0" smtClean="0"/>
              <a:t>Optimization for Nehalem, Atom</a:t>
            </a:r>
          </a:p>
          <a:p>
            <a:pPr>
              <a:spcBef>
                <a:spcPts val="600"/>
              </a:spcBef>
              <a:buClr>
                <a:schemeClr val="tx2"/>
              </a:buClr>
              <a:buSzPct val="115000"/>
              <a:buFont typeface="Arial" pitchFamily="34" charset="0"/>
              <a:buChar char="•"/>
            </a:pPr>
            <a:r>
              <a:rPr lang="en-US" sz="2400" dirty="0" smtClean="0"/>
              <a:t>Threaded Static Libraries, with new Intel OMP</a:t>
            </a:r>
          </a:p>
          <a:p>
            <a:pPr>
              <a:spcBef>
                <a:spcPts val="600"/>
              </a:spcBef>
              <a:buClr>
                <a:schemeClr val="tx2"/>
              </a:buClr>
              <a:buSzPct val="115000"/>
              <a:buFont typeface="Arial" pitchFamily="34" charset="0"/>
              <a:buChar char="•"/>
            </a:pPr>
            <a:r>
              <a:rPr lang="en-US" sz="2400" dirty="0" smtClean="0"/>
              <a:t>Spiral generated library with DFT, WHT, and Hartley</a:t>
            </a:r>
          </a:p>
          <a:p>
            <a:pPr>
              <a:spcBef>
                <a:spcPts val="600"/>
              </a:spcBef>
              <a:buClr>
                <a:schemeClr val="tx2"/>
              </a:buClr>
              <a:buSzPct val="115000"/>
              <a:buFont typeface="Arial" pitchFamily="34" charset="0"/>
              <a:buChar char="•"/>
            </a:pPr>
            <a:r>
              <a:rPr lang="en-US" sz="2400" dirty="0" smtClean="0"/>
              <a:t>IPP powered </a:t>
            </a:r>
            <a:r>
              <a:rPr lang="en-US" sz="2400" dirty="0" err="1" smtClean="0"/>
              <a:t>valarray</a:t>
            </a:r>
            <a:r>
              <a:rPr lang="en-US" sz="2400" dirty="0" smtClean="0"/>
              <a:t> for the </a:t>
            </a:r>
            <a:r>
              <a:rPr lang="en-US" sz="2400" dirty="0" smtClean="0"/>
              <a:t>Intel compiler package</a:t>
            </a:r>
            <a:endParaRPr lang="en-US" sz="2400" dirty="0" smtClean="0"/>
          </a:p>
        </p:txBody>
      </p:sp>
      <p:sp>
        <p:nvSpPr>
          <p:cNvPr id="6" name="Slide Number Placeholder 5"/>
          <p:cNvSpPr>
            <a:spLocks noGrp="1"/>
          </p:cNvSpPr>
          <p:nvPr>
            <p:ph type="sldNum" sz="quarter" idx="10"/>
          </p:nvPr>
        </p:nvSpPr>
        <p:spPr/>
        <p:txBody>
          <a:bodyPr/>
          <a:lstStyle/>
          <a:p>
            <a:fld id="{8D121DF5-9939-4D14-AA7E-0247C607E142}" type="slidenum">
              <a:rPr lang="en-US" smtClean="0"/>
              <a:pPr/>
              <a:t>8</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10575" cy="838200"/>
          </a:xfrm>
          <a:effectLst>
            <a:outerShdw blurRad="50800" dist="38100" dir="2700000" algn="tl" rotWithShape="0">
              <a:prstClr val="black">
                <a:alpha val="40000"/>
              </a:prstClr>
            </a:outerShdw>
          </a:effectLst>
        </p:spPr>
        <p:txBody>
          <a:bodyPr/>
          <a:lstStyle/>
          <a:p>
            <a:r>
              <a:rPr lang="en-US" dirty="0" smtClean="0">
                <a:solidFill>
                  <a:schemeClr val="tx2"/>
                </a:solidFill>
              </a:rPr>
              <a:t>IPP 2009</a:t>
            </a:r>
            <a:endParaRPr lang="en-US" dirty="0">
              <a:solidFill>
                <a:schemeClr val="tx2"/>
              </a:solidFill>
            </a:endParaRPr>
          </a:p>
        </p:txBody>
      </p:sp>
      <p:sp>
        <p:nvSpPr>
          <p:cNvPr id="3" name="Content Placeholder 2"/>
          <p:cNvSpPr>
            <a:spLocks noGrp="1"/>
          </p:cNvSpPr>
          <p:nvPr>
            <p:ph idx="1"/>
          </p:nvPr>
        </p:nvSpPr>
        <p:spPr>
          <a:xfrm>
            <a:off x="228600" y="990600"/>
            <a:ext cx="8777287" cy="5486400"/>
          </a:xfrm>
        </p:spPr>
        <p:txBody>
          <a:bodyPr/>
          <a:lstStyle/>
          <a:p>
            <a:pPr>
              <a:buFont typeface="Arial" pitchFamily="34" charset="0"/>
              <a:buChar char="•"/>
            </a:pPr>
            <a:r>
              <a:rPr lang="en-US" sz="2800" dirty="0" smtClean="0"/>
              <a:t>Optimization for the current &amp;future architectures</a:t>
            </a:r>
            <a:endParaRPr lang="en-US" sz="2800" dirty="0" smtClean="0"/>
          </a:p>
          <a:p>
            <a:pPr>
              <a:buFont typeface="Arial" pitchFamily="34" charset="0"/>
              <a:buChar char="•"/>
            </a:pPr>
            <a:r>
              <a:rPr lang="en-US" sz="2800" dirty="0" smtClean="0"/>
              <a:t>3D image processing</a:t>
            </a:r>
          </a:p>
          <a:p>
            <a:pPr>
              <a:buFont typeface="Arial" pitchFamily="34" charset="0"/>
              <a:buChar char="•"/>
            </a:pPr>
            <a:r>
              <a:rPr lang="en-US" sz="2800" dirty="0" smtClean="0"/>
              <a:t>Unified Image processing Classes UIC</a:t>
            </a:r>
          </a:p>
          <a:p>
            <a:pPr>
              <a:buFont typeface="Arial" pitchFamily="34" charset="0"/>
              <a:buChar char="•"/>
            </a:pPr>
            <a:r>
              <a:rPr lang="en-US" sz="2800" dirty="0" smtClean="0"/>
              <a:t>Unicode in </a:t>
            </a:r>
            <a:r>
              <a:rPr lang="en-US" sz="2800" dirty="0" err="1" smtClean="0"/>
              <a:t>RegEx</a:t>
            </a:r>
            <a:endParaRPr lang="en-US" sz="2800" dirty="0" smtClean="0"/>
          </a:p>
          <a:p>
            <a:pPr>
              <a:buFont typeface="Arial" pitchFamily="34" charset="0"/>
              <a:buChar char="•"/>
            </a:pPr>
            <a:r>
              <a:rPr lang="en-US" sz="2800" dirty="0" smtClean="0"/>
              <a:t>New functionality generated by Spiral</a:t>
            </a:r>
          </a:p>
          <a:p>
            <a:pPr>
              <a:buFont typeface="Arial" pitchFamily="34" charset="0"/>
              <a:buChar char="•"/>
            </a:pPr>
            <a:r>
              <a:rPr lang="en-US" sz="2800" dirty="0" smtClean="0"/>
              <a:t>Texture compression</a:t>
            </a:r>
          </a:p>
          <a:p>
            <a:pPr>
              <a:buFont typeface="Arial" pitchFamily="34" charset="0"/>
              <a:buChar char="•"/>
            </a:pPr>
            <a:r>
              <a:rPr lang="en-US" sz="2800" dirty="0" smtClean="0"/>
              <a:t>Deferred </a:t>
            </a:r>
            <a:r>
              <a:rPr lang="en-US" sz="2800" dirty="0" smtClean="0"/>
              <a:t>Mode Image Processing</a:t>
            </a:r>
          </a:p>
          <a:p>
            <a:pPr>
              <a:buFont typeface="Arial" pitchFamily="34" charset="0"/>
              <a:buChar char="•"/>
            </a:pPr>
            <a:r>
              <a:rPr lang="en-US" sz="2800" dirty="0" smtClean="0"/>
              <a:t>Unification of the library file names</a:t>
            </a:r>
          </a:p>
          <a:p>
            <a:pPr>
              <a:buFont typeface="Arial" pitchFamily="34" charset="0"/>
              <a:buChar char="•"/>
            </a:pPr>
            <a:endParaRPr lang="en-US" sz="2800" dirty="0" smtClean="0"/>
          </a:p>
          <a:p>
            <a:pPr>
              <a:buFont typeface="Arial" pitchFamily="34" charset="0"/>
              <a:buChar char="•"/>
            </a:pPr>
            <a:endParaRPr lang="en-US" sz="2800" dirty="0"/>
          </a:p>
        </p:txBody>
      </p:sp>
      <p:sp>
        <p:nvSpPr>
          <p:cNvPr id="4" name="Slide Number Placeholder 3"/>
          <p:cNvSpPr>
            <a:spLocks noGrp="1"/>
          </p:cNvSpPr>
          <p:nvPr>
            <p:ph type="sldNum" sz="quarter" idx="10"/>
          </p:nvPr>
        </p:nvSpPr>
        <p:spPr/>
        <p:txBody>
          <a:bodyPr/>
          <a:lstStyle/>
          <a:p>
            <a:fld id="{8D121DF5-9939-4D14-AA7E-0247C607E142}" type="slidenum">
              <a:rPr lang="en-US" smtClean="0"/>
              <a:pPr/>
              <a:t>9</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IPEopsQ306Intro">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567EB9"/>
      </a:hlink>
      <a:folHlink>
        <a:srgbClr val="C7015B"/>
      </a:folHlink>
    </a:clrScheme>
    <a:fontScheme name="1_Architectur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1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1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1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1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1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1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1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1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CIPEopsQ306Intro</Template>
  <TotalTime>10370</TotalTime>
  <Words>1442</Words>
  <Application>Microsoft PowerPoint</Application>
  <PresentationFormat>On-screen Show (4:3)</PresentationFormat>
  <Paragraphs>337</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Tahoma</vt:lpstr>
      <vt:lpstr>Wingdings</vt:lpstr>
      <vt:lpstr>Comic Sans MS</vt:lpstr>
      <vt:lpstr>Courier New</vt:lpstr>
      <vt:lpstr>Times New Roman</vt:lpstr>
      <vt:lpstr>CIPEopsQ306Intro</vt:lpstr>
      <vt:lpstr>Slide 1</vt:lpstr>
      <vt:lpstr>Agenda</vt:lpstr>
      <vt:lpstr>IPP Economics</vt:lpstr>
      <vt:lpstr>IPP Primitives</vt:lpstr>
      <vt:lpstr>50+ IPP Samples</vt:lpstr>
      <vt:lpstr>Why Primitives?</vt:lpstr>
      <vt:lpstr>Being Primitive</vt:lpstr>
      <vt:lpstr>2008. IPP 6.0</vt:lpstr>
      <vt:lpstr>IPP 2009</vt:lpstr>
      <vt:lpstr>Achieving Performance</vt:lpstr>
      <vt:lpstr>Better than previous</vt:lpstr>
      <vt:lpstr>The Factors of Performance</vt:lpstr>
      <vt:lpstr>IPP Customers</vt:lpstr>
      <vt:lpstr>Why Customers with IPP?</vt:lpstr>
      <vt:lpstr>The Open Source Powered by IPP</vt:lpstr>
      <vt:lpstr>Quality and Performance</vt:lpstr>
      <vt:lpstr>End of “free” speed-up for SW</vt:lpstr>
      <vt:lpstr>Automation is the only way</vt:lpstr>
      <vt:lpstr>New IPP Domain Gen</vt:lpstr>
      <vt:lpstr>New Development Process</vt:lpstr>
      <vt:lpstr>Quick Adaptation to New Architecture</vt:lpstr>
      <vt:lpstr>Deferred Mode Image Processing</vt:lpstr>
      <vt:lpstr>Usual Approach. Edge Detection with IPP</vt:lpstr>
      <vt:lpstr>DMIP. Slice Processing. Utilize Cache</vt:lpstr>
      <vt:lpstr>DMIP. The Host-Client Mode </vt:lpstr>
      <vt:lpstr>Open for Feature Requests</vt:lpstr>
      <vt:lpstr>A Bottle of IPP</vt:lpstr>
      <vt:lpstr>“Strategy Is Destiny” by Robert A.Burgelman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Boris Sabanin</dc:creator>
  <cp:lastModifiedBy>Boris Sabanin</cp:lastModifiedBy>
  <cp:revision>779</cp:revision>
  <dcterms:created xsi:type="dcterms:W3CDTF">2007-03-10T07:03:19Z</dcterms:created>
  <dcterms:modified xsi:type="dcterms:W3CDTF">2008-10-21T13:25:57Z</dcterms:modified>
</cp:coreProperties>
</file>